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9"/>
  </p:notesMasterIdLst>
  <p:sldIdLst>
    <p:sldId id="256" r:id="rId2"/>
    <p:sldId id="327" r:id="rId3"/>
    <p:sldId id="257" r:id="rId4"/>
    <p:sldId id="258" r:id="rId5"/>
    <p:sldId id="259" r:id="rId6"/>
    <p:sldId id="260" r:id="rId7"/>
    <p:sldId id="261" r:id="rId8"/>
    <p:sldId id="322" r:id="rId9"/>
    <p:sldId id="32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83" r:id="rId23"/>
    <p:sldId id="284" r:id="rId24"/>
    <p:sldId id="325" r:id="rId25"/>
    <p:sldId id="285" r:id="rId26"/>
    <p:sldId id="286" r:id="rId27"/>
    <p:sldId id="287" r:id="rId28"/>
    <p:sldId id="288" r:id="rId29"/>
    <p:sldId id="326" r:id="rId30"/>
    <p:sldId id="289" r:id="rId31"/>
    <p:sldId id="290" r:id="rId32"/>
    <p:sldId id="291" r:id="rId33"/>
    <p:sldId id="292" r:id="rId34"/>
    <p:sldId id="293" r:id="rId35"/>
    <p:sldId id="294" r:id="rId36"/>
    <p:sldId id="297" r:id="rId37"/>
    <p:sldId id="298" r:id="rId38"/>
    <p:sldId id="299" r:id="rId39"/>
    <p:sldId id="300" r:id="rId40"/>
    <p:sldId id="301" r:id="rId41"/>
    <p:sldId id="305" r:id="rId42"/>
    <p:sldId id="307" r:id="rId43"/>
    <p:sldId id="311" r:id="rId44"/>
    <p:sldId id="313" r:id="rId45"/>
    <p:sldId id="314" r:id="rId46"/>
    <p:sldId id="315" r:id="rId47"/>
    <p:sldId id="31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107" d="100"/>
          <a:sy n="107" d="100"/>
        </p:scale>
        <p:origin x="-7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4" y="0"/>
            <a:ext cx="9147954" cy="687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>
                    <a:lumMod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 smtClean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5-5)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1844824"/>
            <a:ext cx="374441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932040" y="407707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7504" y="3717032"/>
            <a:ext cx="2901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Calculator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lib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app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ko-KR" altLang="en-US" sz="1400" dirty="0" smtClean="0"/>
              <a:t>나누어 저장하는 응용프로그램을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이클립스를</a:t>
            </a:r>
            <a:r>
              <a:rPr lang="ko-KR" altLang="en-US" sz="1400" dirty="0" smtClean="0"/>
              <a:t> 이용하여 만들기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83968" y="1892141"/>
            <a:ext cx="945500" cy="280928"/>
          </a:xfrm>
          <a:prstGeom prst="wedgeRoundRectCallout">
            <a:avLst>
              <a:gd name="adj1" fmla="val -207616"/>
              <a:gd name="adj2" fmla="val -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lib </a:t>
            </a:r>
            <a:r>
              <a:rPr lang="ko-KR" altLang="en-US" sz="1050" dirty="0"/>
              <a:t>패키지에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27226" y="2924944"/>
            <a:ext cx="1021582" cy="280928"/>
          </a:xfrm>
          <a:prstGeom prst="wedgeRoundRectCallout">
            <a:avLst>
              <a:gd name="adj1" fmla="val -128745"/>
              <a:gd name="adj2" fmla="val -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app </a:t>
            </a:r>
            <a:r>
              <a:rPr lang="ko-KR" altLang="en-US" sz="1050" dirty="0"/>
              <a:t>패키지에</a:t>
            </a:r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157" y="908720"/>
            <a:ext cx="4447673" cy="593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27584" y="117475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프로젝트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PackageEx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915816" y="1831648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09650"/>
            <a:ext cx="50006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패키지 </a:t>
            </a:r>
            <a:r>
              <a:rPr lang="en-US" altLang="ko-KR" smtClean="0"/>
              <a:t>lib </a:t>
            </a:r>
            <a:r>
              <a:rPr lang="ko-KR" altLang="en-US" smtClean="0"/>
              <a:t>작성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143108" y="2495746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82" y="1196752"/>
            <a:ext cx="50006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패키지 </a:t>
            </a:r>
            <a:r>
              <a:rPr lang="en-US" altLang="ko-KR" smtClean="0"/>
              <a:t>app </a:t>
            </a:r>
            <a:r>
              <a:rPr lang="ko-KR" altLang="en-US" smtClean="0"/>
              <a:t>작성</a:t>
            </a:r>
            <a:endParaRPr lang="ko-KR" altLang="en-US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1735" y="2711770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54239"/>
            <a:ext cx="6467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03848" y="2852936"/>
            <a:ext cx="1296144" cy="895454"/>
          </a:xfrm>
          <a:prstGeom prst="wedgeRoundRectCallout">
            <a:avLst>
              <a:gd name="adj1" fmla="val -114313"/>
              <a:gd name="adj2" fmla="val 81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</a:rPr>
              <a:t>패키지 탐색 창에 </a:t>
            </a:r>
            <a:r>
              <a:rPr lang="en-US" altLang="ko-KR" sz="1100" dirty="0" smtClean="0">
                <a:solidFill>
                  <a:schemeClr val="tx1"/>
                </a:solidFill>
              </a:rPr>
              <a:t>app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패키지와 </a:t>
            </a:r>
            <a:r>
              <a:rPr lang="en-US" altLang="ko-KR" sz="1100" dirty="0" smtClean="0">
                <a:solidFill>
                  <a:schemeClr val="tx1"/>
                </a:solidFill>
              </a:rPr>
              <a:t>lib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패키지가 보인다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4734409" cy="555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84" y="2780929"/>
            <a:ext cx="327908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1474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lib </a:t>
            </a:r>
            <a:r>
              <a:rPr lang="ko-KR" altLang="en-US" dirty="0" smtClean="0"/>
              <a:t>패키지에 클래스 </a:t>
            </a:r>
            <a:r>
              <a:rPr lang="en-US" altLang="ko-KR" dirty="0" smtClean="0"/>
              <a:t>Calculator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2555776" y="2922326"/>
            <a:ext cx="772332" cy="451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11806" y="2224707"/>
            <a:ext cx="615194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190796" y="3627529"/>
            <a:ext cx="1569359" cy="707262"/>
          </a:xfrm>
          <a:prstGeom prst="wedgeRoundRectCallout">
            <a:avLst>
              <a:gd name="adj1" fmla="val -12624"/>
              <a:gd name="adj2" fmla="val -916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</a:t>
            </a:r>
            <a:r>
              <a:rPr lang="en-US" altLang="ko-KR" sz="1100" dirty="0" smtClean="0">
                <a:solidFill>
                  <a:schemeClr val="tx1"/>
                </a:solidFill>
              </a:rPr>
              <a:t>public abstract </a:t>
            </a:r>
            <a:r>
              <a:rPr lang="ko-KR" altLang="en-US" sz="1100" dirty="0" smtClean="0">
                <a:solidFill>
                  <a:schemeClr val="tx1"/>
                </a:solidFill>
              </a:rPr>
              <a:t>속성으로 생성한다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27983" y="3868209"/>
            <a:ext cx="540383" cy="22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729327" y="2542064"/>
            <a:ext cx="90076" cy="238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90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Calculator </a:t>
            </a:r>
            <a:r>
              <a:rPr lang="ko-KR" altLang="en-US" dirty="0" smtClean="0"/>
              <a:t>소스 작성 후 수</a:t>
            </a:r>
            <a:r>
              <a:rPr lang="ko-KR" altLang="en-US" dirty="0"/>
              <a:t>정</a:t>
            </a:r>
          </a:p>
        </p:txBody>
      </p:sp>
      <p:sp>
        <p:nvSpPr>
          <p:cNvPr id="6" name="타원 5"/>
          <p:cNvSpPr/>
          <p:nvPr/>
        </p:nvSpPr>
        <p:spPr>
          <a:xfrm>
            <a:off x="3059832" y="2492896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3568" y="4737962"/>
            <a:ext cx="2160240" cy="707262"/>
          </a:xfrm>
          <a:prstGeom prst="wedgeRoundRectCallout">
            <a:avLst>
              <a:gd name="adj1" fmla="val 70724"/>
              <a:gd name="adj2" fmla="val -2886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다른 패키지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즉 </a:t>
            </a:r>
            <a:r>
              <a:rPr lang="en-US" altLang="ko-KR" sz="1100" dirty="0">
                <a:solidFill>
                  <a:schemeClr val="tx1"/>
                </a:solidFill>
              </a:rPr>
              <a:t>app </a:t>
            </a:r>
            <a:r>
              <a:rPr lang="ko-KR" altLang="en-US" sz="1100" dirty="0">
                <a:solidFill>
                  <a:schemeClr val="tx1"/>
                </a:solidFill>
              </a:rPr>
              <a:t>패키지의 클래스에서 접근할 수 있도록 하기 위해 클래스의 접근 지정자 </a:t>
            </a:r>
            <a:r>
              <a:rPr lang="en-US" altLang="ko-KR" sz="1100" dirty="0">
                <a:solidFill>
                  <a:schemeClr val="tx1"/>
                </a:solidFill>
              </a:rPr>
              <a:t>public</a:t>
            </a:r>
            <a:r>
              <a:rPr lang="ko-KR" altLang="en-US" sz="1100" dirty="0">
                <a:solidFill>
                  <a:schemeClr val="tx1"/>
                </a:solidFill>
              </a:rPr>
              <a:t>을 반드시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4445" y="2481128"/>
            <a:ext cx="504056" cy="275214"/>
          </a:xfrm>
          <a:prstGeom prst="wedgeRoundRectCallout">
            <a:avLst>
              <a:gd name="adj1" fmla="val -85147"/>
              <a:gd name="adj2" fmla="val 101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smtClean="0">
                <a:solidFill>
                  <a:schemeClr val="tx1"/>
                </a:solidFill>
              </a:rPr>
              <a:t>주목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36" y="1052736"/>
            <a:ext cx="6918739" cy="554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패키지에 </a:t>
            </a:r>
            <a:r>
              <a:rPr lang="en-US" altLang="ko-KR" dirty="0" smtClean="0"/>
              <a:t>GoodCalc.java </a:t>
            </a:r>
            <a:r>
              <a:rPr lang="ko-KR" altLang="en-US" dirty="0" smtClean="0"/>
              <a:t>작성 후 수정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71600" y="3824399"/>
            <a:ext cx="2160240" cy="1163117"/>
          </a:xfrm>
          <a:prstGeom prst="wedgeRoundRectCallout">
            <a:avLst>
              <a:gd name="adj1" fmla="val 76246"/>
              <a:gd name="adj2" fmla="val -1543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사용하기 위해서는 패키지를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포함하는 정확한 경로명을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7200"/>
            <a:ext cx="6840760" cy="543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04" y="2283734"/>
            <a:ext cx="5459415" cy="424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7380312" y="493092"/>
            <a:ext cx="1656655" cy="1271587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                                         실행을 위한</a:t>
            </a:r>
            <a:r>
              <a:rPr lang="en-US" altLang="ko-KR" sz="1600" dirty="0" smtClean="0"/>
              <a:t>                                         Run                                          Configurations                                         </a:t>
            </a:r>
            <a:r>
              <a:rPr lang="ko-KR" altLang="en-US" sz="1600" dirty="0" smtClean="0"/>
              <a:t>작성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1861915" y="862441"/>
            <a:ext cx="261813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131840" y="81744"/>
            <a:ext cx="3024336" cy="353630"/>
          </a:xfrm>
          <a:prstGeom prst="wedgeRoundRectCallout">
            <a:avLst>
              <a:gd name="adj1" fmla="val -87803"/>
              <a:gd name="adj2" fmla="val 167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푸시다운</a:t>
            </a:r>
            <a:r>
              <a:rPr lang="ko-KR" altLang="en-US" sz="1100" dirty="0" smtClean="0">
                <a:solidFill>
                  <a:schemeClr val="tx1"/>
                </a:solidFill>
              </a:rPr>
              <a:t> 버튼을 누르면 아래 메뉴가 보인다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49036" y="4180490"/>
            <a:ext cx="771035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672717" y="6080163"/>
            <a:ext cx="720080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5745111" y="4869160"/>
            <a:ext cx="1584176" cy="504056"/>
          </a:xfrm>
          <a:prstGeom prst="wedgeRoundRectCallout">
            <a:avLst>
              <a:gd name="adj1" fmla="val -98500"/>
              <a:gd name="adj2" fmla="val -132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main()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sz="1100" dirty="0" smtClean="0">
                <a:solidFill>
                  <a:schemeClr val="tx1"/>
                </a:solidFill>
              </a:rPr>
              <a:t> 가진 클래스를 지정한다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6" name="_x106913712" descr="EMB000008944cf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1935163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979712" y="1660139"/>
            <a:ext cx="1235225" cy="191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214937" y="1755982"/>
            <a:ext cx="1861119" cy="527752"/>
          </a:xfrm>
          <a:custGeom>
            <a:avLst/>
            <a:gdLst>
              <a:gd name="connsiteX0" fmla="*/ 0 w 261257"/>
              <a:gd name="connsiteY0" fmla="*/ 0 h 439387"/>
              <a:gd name="connsiteX1" fmla="*/ 201880 w 261257"/>
              <a:gd name="connsiteY1" fmla="*/ 130629 h 439387"/>
              <a:gd name="connsiteX2" fmla="*/ 261257 w 261257"/>
              <a:gd name="connsiteY2" fmla="*/ 439387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7" h="439387">
                <a:moveTo>
                  <a:pt x="0" y="0"/>
                </a:moveTo>
                <a:cubicBezTo>
                  <a:pt x="79168" y="28699"/>
                  <a:pt x="158337" y="57398"/>
                  <a:pt x="201880" y="130629"/>
                </a:cubicBezTo>
                <a:cubicBezTo>
                  <a:pt x="245423" y="203860"/>
                  <a:pt x="253340" y="321623"/>
                  <a:pt x="261257" y="439387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2387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패키지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사용자 패키지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자바에서 제공하는 표준 패키지 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Object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언박싱을</a:t>
            </a:r>
            <a:r>
              <a:rPr lang="ko-KR" altLang="en-US" dirty="0"/>
              <a:t> 이해하고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Math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27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직선 연결선 251"/>
          <p:cNvCxnSpPr/>
          <p:nvPr/>
        </p:nvCxnSpPr>
        <p:spPr>
          <a:xfrm rot="5400000">
            <a:off x="7465239" y="1944571"/>
            <a:ext cx="357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74330" y="3285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표준 자바 패키지 구조 </a:t>
            </a:r>
            <a:r>
              <a:rPr lang="en-US" altLang="ko-KR" dirty="0" smtClean="0"/>
              <a:t>: rt.jar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86182" y="90872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java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applet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214414" y="1551662"/>
            <a:ext cx="500066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awt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785918" y="1551662"/>
            <a:ext cx="571504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beans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42886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928926" y="1551662"/>
            <a:ext cx="571504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lang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571868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math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35768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net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143504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nio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64357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rmi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14363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security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929454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sql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742952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text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929586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util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43042" y="1980290"/>
            <a:ext cx="857256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beancontext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00958" y="1980290"/>
            <a:ext cx="35719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spi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-32" y="2694670"/>
            <a:ext cx="5286412" cy="785818"/>
            <a:chOff x="71406" y="2357430"/>
            <a:chExt cx="5286412" cy="785818"/>
          </a:xfrm>
        </p:grpSpPr>
        <p:cxnSp>
          <p:nvCxnSpPr>
            <p:cNvPr id="103" name="직선 연결선 102"/>
            <p:cNvCxnSpPr/>
            <p:nvPr/>
          </p:nvCxnSpPr>
          <p:spPr>
            <a:xfrm rot="5400000">
              <a:off x="928661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rot="5400000">
              <a:off x="1643042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rot="5400000">
              <a:off x="2214546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rot="5400000">
              <a:off x="278605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rot="5400000">
              <a:off x="3357554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rot="5400000">
              <a:off x="385762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rot="5400000">
              <a:off x="4357686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rot="5400000">
              <a:off x="492919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rot="5400000">
              <a:off x="214282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71406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color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2910" y="2571744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datatransfer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571604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dnd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3108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event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14612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font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286116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geom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57620" y="2571744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im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286248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image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857752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print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57620" y="2928934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286248" y="2928934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renderable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357158" y="2357430"/>
              <a:ext cx="4714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35" idx="2"/>
              <a:endCxn id="38" idx="0"/>
            </p:cNvCxnSpPr>
            <p:nvPr/>
          </p:nvCxnSpPr>
          <p:spPr>
            <a:xfrm rot="5400000">
              <a:off x="3964777" y="285749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rot="5400000">
              <a:off x="4500562" y="285749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직선 연결선 143"/>
          <p:cNvCxnSpPr>
            <a:stCxn id="40" idx="0"/>
            <a:endCxn id="120" idx="2"/>
          </p:cNvCxnSpPr>
          <p:nvPr/>
        </p:nvCxnSpPr>
        <p:spPr>
          <a:xfrm rot="5400000" flipH="1" flipV="1">
            <a:off x="1964513" y="18731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5500694" y="2694670"/>
            <a:ext cx="1357322" cy="785818"/>
            <a:chOff x="7715272" y="2285992"/>
            <a:chExt cx="1357322" cy="785818"/>
          </a:xfrm>
        </p:grpSpPr>
        <p:sp>
          <p:nvSpPr>
            <p:cNvPr id="49" name="직사각형 48"/>
            <p:cNvSpPr/>
            <p:nvPr/>
          </p:nvSpPr>
          <p:spPr>
            <a:xfrm>
              <a:off x="7715272" y="2500306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channels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501090" y="250030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charset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715272" y="2857496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501090" y="285749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50" name="직선 연결선 149"/>
            <p:cNvCxnSpPr>
              <a:stCxn id="49" idx="2"/>
              <a:endCxn id="54" idx="0"/>
            </p:cNvCxnSpPr>
            <p:nvPr/>
          </p:nvCxnSpPr>
          <p:spPr>
            <a:xfrm rot="5400000">
              <a:off x="7965305" y="27860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rot="5400000">
              <a:off x="8715404" y="27860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rot="5400000">
              <a:off x="7955780" y="2393149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 rot="5400000">
              <a:off x="8679685" y="2393149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8072462" y="2285992"/>
              <a:ext cx="714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/>
          <p:cNvGrpSpPr/>
          <p:nvPr/>
        </p:nvGrpSpPr>
        <p:grpSpPr>
          <a:xfrm>
            <a:off x="2357422" y="3980554"/>
            <a:ext cx="3714776" cy="357190"/>
            <a:chOff x="5072066" y="3286124"/>
            <a:chExt cx="3714776" cy="357190"/>
          </a:xfrm>
        </p:grpSpPr>
        <p:sp>
          <p:nvSpPr>
            <p:cNvPr id="41" name="직사각형 40"/>
            <p:cNvSpPr/>
            <p:nvPr/>
          </p:nvSpPr>
          <p:spPr>
            <a:xfrm>
              <a:off x="5072066" y="342900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annotation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29322" y="342900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instrument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786578" y="3429000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management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715272" y="34290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ref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15338" y="342900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reflect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 rot="5400000">
              <a:off x="5429256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rot="5400000">
              <a:off x="6215074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 rot="5400000">
              <a:off x="7143768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 rot="5400000">
              <a:off x="7858147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 rot="5400000">
              <a:off x="8429652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5500694" y="3286124"/>
              <a:ext cx="30003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/>
          <p:cNvGrpSpPr/>
          <p:nvPr/>
        </p:nvGrpSpPr>
        <p:grpSpPr>
          <a:xfrm>
            <a:off x="4143372" y="4980686"/>
            <a:ext cx="2214578" cy="357190"/>
            <a:chOff x="2285984" y="3857628"/>
            <a:chExt cx="2214578" cy="357190"/>
          </a:xfrm>
        </p:grpSpPr>
        <p:sp>
          <p:nvSpPr>
            <p:cNvPr id="61" name="직사각형 60"/>
            <p:cNvSpPr/>
            <p:nvPr/>
          </p:nvSpPr>
          <p:spPr>
            <a:xfrm>
              <a:off x="2285984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acl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786182" y="4000504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interfaces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86050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cert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286116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spec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75" name="직선 연결선 174"/>
            <p:cNvCxnSpPr/>
            <p:nvPr/>
          </p:nvCxnSpPr>
          <p:spPr>
            <a:xfrm rot="5400000">
              <a:off x="2428860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 rot="5400000">
              <a:off x="2928926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rot="5400000">
              <a:off x="3428992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 rot="5400000">
              <a:off x="4071933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500298" y="3857628"/>
              <a:ext cx="16430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714348" y="4980686"/>
            <a:ext cx="2714644" cy="357191"/>
            <a:chOff x="5929322" y="4000503"/>
            <a:chExt cx="2714644" cy="357191"/>
          </a:xfrm>
        </p:grpSpPr>
        <p:sp>
          <p:nvSpPr>
            <p:cNvPr id="56" name="직사각형 55"/>
            <p:cNvSpPr/>
            <p:nvPr/>
          </p:nvSpPr>
          <p:spPr>
            <a:xfrm>
              <a:off x="5929322" y="414338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activation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86578" y="414338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dgc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286644" y="4143380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registry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001024" y="4143380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server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83" name="직선 연결선 182"/>
            <p:cNvCxnSpPr/>
            <p:nvPr/>
          </p:nvCxnSpPr>
          <p:spPr>
            <a:xfrm rot="5400000">
              <a:off x="6215074" y="4071941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rot="5400000">
              <a:off x="6929454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 rot="5400000">
              <a:off x="7500958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 rot="5400000">
              <a:off x="8215337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6286512" y="4000504"/>
              <a:ext cx="20002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그룹 199"/>
          <p:cNvGrpSpPr/>
          <p:nvPr/>
        </p:nvGrpSpPr>
        <p:grpSpPr>
          <a:xfrm>
            <a:off x="4857752" y="5766504"/>
            <a:ext cx="4143404" cy="857256"/>
            <a:chOff x="4071934" y="5429264"/>
            <a:chExt cx="4143404" cy="857256"/>
          </a:xfrm>
        </p:grpSpPr>
        <p:sp>
          <p:nvSpPr>
            <p:cNvPr id="68" name="직사각형 67"/>
            <p:cNvSpPr/>
            <p:nvPr/>
          </p:nvSpPr>
          <p:spPr>
            <a:xfrm>
              <a:off x="4286248" y="557214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concurrent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072066" y="557214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572132" y="557214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logging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215074" y="557214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prefs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58016" y="557214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regex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429520" y="5572140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8148" y="5572140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zip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071934" y="607220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atomic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714876" y="607220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locks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86" name="직선 연결선 85"/>
            <p:cNvCxnSpPr>
              <a:endCxn id="75" idx="0"/>
            </p:cNvCxnSpPr>
            <p:nvPr/>
          </p:nvCxnSpPr>
          <p:spPr>
            <a:xfrm rot="5400000">
              <a:off x="4286248" y="600076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4929190" y="600076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4357686" y="5929330"/>
              <a:ext cx="6429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68" idx="2"/>
            </p:cNvCxnSpPr>
            <p:nvPr/>
          </p:nvCxnSpPr>
          <p:spPr>
            <a:xfrm rot="5400000">
              <a:off x="4572000" y="585789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 rot="5400000">
              <a:off x="4572000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 rot="5400000">
              <a:off x="5214942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rot="5400000">
              <a:off x="5786446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rot="5400000">
              <a:off x="6429388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rot="5400000">
              <a:off x="7000892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rot="5400000">
              <a:off x="7500958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 rot="5400000">
              <a:off x="8001023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/>
            <p:cNvCxnSpPr/>
            <p:nvPr/>
          </p:nvCxnSpPr>
          <p:spPr>
            <a:xfrm>
              <a:off x="4643438" y="5429264"/>
              <a:ext cx="3429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직선 연결선 202"/>
          <p:cNvCxnSpPr>
            <a:stCxn id="123" idx="2"/>
          </p:cNvCxnSpPr>
          <p:nvPr/>
        </p:nvCxnSpPr>
        <p:spPr>
          <a:xfrm rot="5400000">
            <a:off x="2964645" y="2016009"/>
            <a:ext cx="5000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3214678" y="2266042"/>
            <a:ext cx="2214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rot="5400000">
            <a:off x="4572000" y="3123298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126" idx="2"/>
          </p:cNvCxnSpPr>
          <p:nvPr/>
        </p:nvCxnSpPr>
        <p:spPr>
          <a:xfrm rot="5400000">
            <a:off x="5179223" y="1944571"/>
            <a:ext cx="357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5357818" y="2123166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 rot="5400000">
            <a:off x="5857884" y="2408918"/>
            <a:ext cx="571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10572792" y="231278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10358478" y="195559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127" idx="2"/>
          </p:cNvCxnSpPr>
          <p:nvPr/>
        </p:nvCxnSpPr>
        <p:spPr>
          <a:xfrm rot="5400000">
            <a:off x="5750727" y="18731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5857884" y="1980290"/>
            <a:ext cx="1143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 rot="5400000">
            <a:off x="5715008" y="3266174"/>
            <a:ext cx="25717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 rot="10800000">
            <a:off x="2143108" y="4552058"/>
            <a:ext cx="4857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 rot="5400000">
            <a:off x="1928794" y="4766372"/>
            <a:ext cx="428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28" idx="2"/>
          </p:cNvCxnSpPr>
          <p:nvPr/>
        </p:nvCxnSpPr>
        <p:spPr>
          <a:xfrm rot="5400000">
            <a:off x="6429388" y="1837414"/>
            <a:ext cx="1428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6500826" y="1908852"/>
            <a:ext cx="714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 rot="5400000">
            <a:off x="5786446" y="3337612"/>
            <a:ext cx="2857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 rot="10800000">
            <a:off x="5143504" y="4766372"/>
            <a:ext cx="2071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9644098" y="417017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 rot="5400000">
            <a:off x="5036347" y="4873529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stCxn id="131" idx="2"/>
          </p:cNvCxnSpPr>
          <p:nvPr/>
        </p:nvCxnSpPr>
        <p:spPr>
          <a:xfrm rot="5400000">
            <a:off x="6143636" y="3766240"/>
            <a:ext cx="4000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 rot="5400000">
            <a:off x="8036743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rot="5400000">
            <a:off x="7536676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 rot="5400000">
            <a:off x="703661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 rot="5400000">
            <a:off x="639366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 rot="5400000">
            <a:off x="5750727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 rot="5400000">
            <a:off x="525066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 rot="5400000">
            <a:off x="460771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 rot="5400000">
            <a:off x="382190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 rot="5400000">
            <a:off x="310752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 rot="5400000">
            <a:off x="2536017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 rot="5400000">
            <a:off x="1964513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 rot="5400000">
            <a:off x="139300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rot="5400000">
            <a:off x="67862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>
            <a:off x="785786" y="1337348"/>
            <a:ext cx="7358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4" idx="2"/>
          </p:cNvCxnSpPr>
          <p:nvPr/>
        </p:nvCxnSpPr>
        <p:spPr>
          <a:xfrm rot="5400000">
            <a:off x="4143372" y="1265910"/>
            <a:ext cx="1428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rot="5400000">
            <a:off x="1035819" y="2230323"/>
            <a:ext cx="928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자동으로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됨 </a:t>
            </a:r>
            <a:r>
              <a:rPr lang="en-US" altLang="ko-KR" dirty="0" smtClean="0"/>
              <a:t>-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java.io</a:t>
            </a:r>
          </a:p>
          <a:p>
            <a:pPr lvl="2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java.awt</a:t>
            </a:r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작성하기 위한 </a:t>
            </a:r>
            <a:r>
              <a:rPr lang="en-US" altLang="ko-KR" dirty="0"/>
              <a:t>AWT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프로그래밍을 작성하기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자바 클래스는 반드시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상속받도록 자동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클래스가 상속받는 공통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56992"/>
            <a:ext cx="7701186" cy="304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속성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클래스는 객체의 속성을 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해시코드 값을 </a:t>
            </a:r>
            <a:r>
              <a:rPr lang="ko-KR" altLang="en-US" dirty="0" err="1" smtClean="0"/>
              <a:t>리턴하며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객체마다 다름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getClass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클래스 정보를 담은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클래스 이름 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문자열로 리턴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</a:t>
            </a:r>
            <a:r>
              <a:rPr lang="en-US" altLang="ko-KR" dirty="0"/>
              <a:t>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Object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이용하여 객체의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클래스명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해시 코드 값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객체의 문자열을 출력해보자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060848"/>
            <a:ext cx="6696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ObjectPropertyEx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p.getClass</a:t>
            </a:r>
            <a:r>
              <a:rPr lang="en-US" altLang="ko-KR" sz="1400" b="1" dirty="0"/>
              <a:t>()</a:t>
            </a:r>
            <a:r>
              <a:rPr lang="en-US" altLang="ko-KR" sz="1400" dirty="0"/>
              <a:t>.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p.hashCode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해시 코드 값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/>
              <a:t>객체의 문자열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517232"/>
            <a:ext cx="6696744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22279806</a:t>
            </a:r>
          </a:p>
          <a:p>
            <a:r>
              <a:rPr lang="en-US" altLang="ko-KR" sz="1400" dirty="0"/>
              <a:t>Point@153f67e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786379" y="5634536"/>
            <a:ext cx="1779218" cy="504056"/>
          </a:xfrm>
          <a:prstGeom prst="wedgeRoundRectCallout">
            <a:avLst>
              <a:gd name="adj1" fmla="val -113469"/>
              <a:gd name="adj2" fmla="val 1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</a:rPr>
              <a:t>해시 코드의 </a:t>
            </a:r>
            <a:r>
              <a:rPr lang="en-US" altLang="ko-KR" sz="1050" dirty="0">
                <a:solidFill>
                  <a:schemeClr val="tx1"/>
                </a:solidFill>
              </a:rPr>
              <a:t>16</a:t>
            </a:r>
            <a:r>
              <a:rPr lang="ko-KR" altLang="en-US" sz="1050" dirty="0">
                <a:solidFill>
                  <a:schemeClr val="tx1"/>
                </a:solidFill>
              </a:rPr>
              <a:t>진수 값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이 값은 실행할 </a:t>
            </a:r>
            <a:r>
              <a:rPr lang="ko-KR" altLang="en-US" sz="1050" dirty="0" smtClean="0">
                <a:solidFill>
                  <a:schemeClr val="tx1"/>
                </a:solidFill>
              </a:rPr>
              <a:t>때마다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달라질 </a:t>
            </a:r>
            <a:r>
              <a:rPr lang="ko-KR" altLang="en-US" sz="1050" dirty="0">
                <a:solidFill>
                  <a:schemeClr val="tx1"/>
                </a:solidFill>
              </a:rPr>
              <a:t>수 </a:t>
            </a:r>
            <a:r>
              <a:rPr lang="ko-KR" altLang="en-US" sz="1050" dirty="0" smtClean="0">
                <a:solidFill>
                  <a:schemeClr val="tx1"/>
                </a:solidFill>
              </a:rPr>
              <a:t>있음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3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9141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각 클래스는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오버라이딩하여</a:t>
            </a:r>
            <a:r>
              <a:rPr lang="ko-KR" altLang="en-US" sz="1800" dirty="0"/>
              <a:t> 자신만의 문자열 리턴 가능</a:t>
            </a:r>
            <a:endParaRPr lang="en-US" altLang="ko-KR" sz="1800" dirty="0"/>
          </a:p>
          <a:p>
            <a:pPr lvl="1"/>
            <a:r>
              <a:rPr lang="ko-KR" altLang="en-US" sz="1600" dirty="0" smtClean="0"/>
              <a:t>객체를 </a:t>
            </a:r>
            <a:r>
              <a:rPr lang="ko-KR" altLang="en-US" sz="1600" dirty="0"/>
              <a:t>문자열로 반환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public String </a:t>
            </a:r>
            <a:r>
              <a:rPr lang="en-US" altLang="ko-KR" sz="1400" dirty="0" err="1" smtClean="0"/>
              <a:t>toString</a:t>
            </a:r>
            <a:r>
              <a:rPr lang="en-US" altLang="ko-KR" sz="1400" dirty="0" smtClean="0"/>
              <a:t>(); 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컴파일러에 의한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자동 변환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로 자동 변환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객체를 단독으로 사용 하는 경우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자동변환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30438" y="4077072"/>
            <a:ext cx="2492605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smtClean="0"/>
              <a:t>a + "</a:t>
            </a:r>
            <a:r>
              <a:rPr lang="ko-KR" altLang="en-US" sz="1600" b="1" dirty="0" smtClean="0"/>
              <a:t>점</a:t>
            </a:r>
            <a:r>
              <a:rPr lang="en-US" altLang="ko-KR" sz="1600" b="1" dirty="0" smtClean="0"/>
              <a:t>"</a:t>
            </a:r>
            <a:r>
              <a:rPr lang="en-US" altLang="ko-KR" sz="1600" dirty="0" smtClean="0"/>
              <a:t>;</a:t>
            </a:r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s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8024" y="4077072"/>
            <a:ext cx="309899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err="1" smtClean="0"/>
              <a:t>a.toString</a:t>
            </a:r>
            <a:r>
              <a:rPr lang="en-US" altLang="ko-KR" sz="1600" b="1" dirty="0" smtClean="0"/>
              <a:t>()+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점</a:t>
            </a:r>
            <a:r>
              <a:rPr lang="en-US" altLang="ko-KR" sz="1600" b="1" dirty="0"/>
              <a:t>"</a:t>
            </a:r>
            <a:r>
              <a:rPr lang="en-US" altLang="ko-KR" sz="1600" dirty="0"/>
              <a:t>; </a:t>
            </a:r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s.toString</a:t>
            </a:r>
            <a:r>
              <a:rPr lang="en-US" altLang="ko-KR" sz="1600" b="1" dirty="0" smtClean="0"/>
              <a:t>()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1168" y="459027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411760" y="4615681"/>
            <a:ext cx="79208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8144" y="4607762"/>
            <a:ext cx="16561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2760955" y="4616388"/>
            <a:ext cx="4074851" cy="252772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275857" y="5312241"/>
            <a:ext cx="3744416" cy="276999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43413" y="53122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88224" y="5327842"/>
            <a:ext cx="100811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2413" y="1844824"/>
            <a:ext cx="587672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</a:t>
            </a:r>
            <a:r>
              <a:rPr lang="en-US" altLang="ko-KR" sz="1400" dirty="0"/>
              <a:t>); // a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a.toString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변환됨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672413" y="5796553"/>
            <a:ext cx="587672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342509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Point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클래스에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Point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객체를 문자열로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리턴하는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toString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비교</a:t>
            </a:r>
            <a:r>
              <a:rPr lang="en-US" altLang="ko-KR" smtClean="0"/>
              <a:t>(==)</a:t>
            </a:r>
            <a:r>
              <a:rPr lang="ko-KR" altLang="en-US" smtClean="0"/>
              <a:t>와 </a:t>
            </a:r>
            <a:r>
              <a:rPr lang="en-US" altLang="ko-KR" smtClean="0"/>
              <a:t>equals()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boolean</a:t>
            </a:r>
            <a:r>
              <a:rPr lang="en-US" altLang="ko-KR" sz="2000" dirty="0" smtClean="0"/>
              <a:t> equals(Object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800" dirty="0" smtClean="0"/>
              <a:t>두 객체의 내용물 비교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객체의 내용물을 비교하기 위해 </a:t>
            </a:r>
            <a:r>
              <a:rPr lang="ko-KR" altLang="en-US" sz="1800" dirty="0" smtClean="0"/>
              <a:t>클래스의 멤버로 작성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2276347"/>
            <a:ext cx="35204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Point a = new Point(2,3);</a:t>
            </a:r>
          </a:p>
          <a:p>
            <a:pPr defTabSz="180000"/>
            <a:r>
              <a:rPr lang="en-US" altLang="ko-KR" sz="1400" dirty="0" smtClean="0"/>
              <a:t>Point b = new Point(2,3);</a:t>
            </a:r>
          </a:p>
          <a:p>
            <a:pPr defTabSz="180000"/>
            <a:r>
              <a:rPr lang="en-US" altLang="ko-KR" sz="1400" dirty="0" smtClean="0"/>
              <a:t>Point c =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b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false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("a==b");</a:t>
            </a:r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c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true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("a==c");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03648" y="4149080"/>
            <a:ext cx="352930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a==c</a:t>
            </a:r>
            <a:endParaRPr lang="ko-KR" alt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76347"/>
            <a:ext cx="3056837" cy="17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클래스의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7564" y="1836688"/>
            <a:ext cx="468052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equals(Point p) {</a:t>
            </a:r>
          </a:p>
          <a:p>
            <a:pPr defTabSz="180000"/>
            <a:r>
              <a:rPr lang="en-US" altLang="ko-KR" sz="1400" b="1" dirty="0" smtClean="0"/>
              <a:t>		if(x </a:t>
            </a:r>
            <a:r>
              <a:rPr lang="en-US" altLang="ko-KR" sz="1400" b="1" dirty="0"/>
              <a:t>== </a:t>
            </a:r>
            <a:r>
              <a:rPr lang="en-US" altLang="ko-KR" sz="1400" b="1" dirty="0" err="1"/>
              <a:t>p.x</a:t>
            </a:r>
            <a:r>
              <a:rPr lang="en-US" altLang="ko-KR" sz="1400" b="1" dirty="0"/>
              <a:t> &amp;&amp; y == </a:t>
            </a:r>
            <a:r>
              <a:rPr lang="en-US" altLang="ko-KR" sz="1400" b="1" dirty="0" err="1"/>
              <a:t>p.y</a:t>
            </a:r>
            <a:r>
              <a:rPr lang="en-US" altLang="ko-KR" sz="1400" b="1" dirty="0"/>
              <a:t>) return true;</a:t>
            </a:r>
          </a:p>
          <a:p>
            <a:pPr defTabSz="180000"/>
            <a:r>
              <a:rPr lang="en-US" altLang="ko-KR" sz="1400" b="1" dirty="0" smtClean="0"/>
              <a:t>		else </a:t>
            </a:r>
            <a:r>
              <a:rPr lang="en-US" altLang="ko-KR" sz="1400" b="1" dirty="0"/>
              <a:t>return false;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== b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Point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클래스에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x, y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점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좌표가 같으면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true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리턴하는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equals()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작성하라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6145559"/>
            <a:ext cx="1476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123184" y="2708920"/>
            <a:ext cx="1779218" cy="504056"/>
          </a:xfrm>
          <a:prstGeom prst="wedgeRoundRectCallout">
            <a:avLst>
              <a:gd name="adj1" fmla="val -130434"/>
              <a:gd name="adj2" fmla="val 240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chemeClr val="tx1"/>
                </a:solidFill>
              </a:rPr>
              <a:t>이 </a:t>
            </a:r>
            <a:r>
              <a:rPr lang="en-US" altLang="ko-KR" sz="1050" dirty="0" smtClean="0">
                <a:solidFill>
                  <a:schemeClr val="tx1"/>
                </a:solidFill>
              </a:rPr>
              <a:t>Point </a:t>
            </a:r>
            <a:r>
              <a:rPr lang="ko-KR" altLang="en-US" sz="1050" dirty="0" smtClean="0">
                <a:solidFill>
                  <a:schemeClr val="tx1"/>
                </a:solidFill>
              </a:rPr>
              <a:t>객체와 객체 </a:t>
            </a:r>
            <a:r>
              <a:rPr lang="en-US" altLang="ko-KR" sz="1050" dirty="0" smtClean="0">
                <a:solidFill>
                  <a:schemeClr val="tx1"/>
                </a:solidFill>
              </a:rPr>
              <a:t>p</a:t>
            </a:r>
            <a:r>
              <a:rPr lang="ko-KR" altLang="en-US" sz="1050" dirty="0" smtClean="0">
                <a:solidFill>
                  <a:schemeClr val="tx1"/>
                </a:solidFill>
              </a:rPr>
              <a:t>가 같은지 비교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6-4 : </a:t>
            </a:r>
            <a:r>
              <a:rPr lang="en-US" altLang="ko-KR" sz="2400" dirty="0" err="1"/>
              <a:t>Rect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클래스와 </a:t>
            </a:r>
            <a:r>
              <a:rPr lang="en-US" altLang="ko-KR" sz="2400" dirty="0"/>
              <a:t>equals()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타입의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width(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), height(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필드를 가지는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면적이 같으면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두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객체가 같은 것으로 판별하는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equals()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36632"/>
            <a:ext cx="525721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width, height;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width; 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p) { </a:t>
            </a:r>
          </a:p>
          <a:p>
            <a:pPr defTabSz="180000"/>
            <a:r>
              <a:rPr lang="en-US" altLang="ko-KR" sz="1400" b="1" dirty="0" smtClean="0"/>
              <a:t>		if </a:t>
            </a:r>
            <a:r>
              <a:rPr lang="en-US" altLang="ko-KR" sz="1400" b="1" dirty="0"/>
              <a:t>(width*height == </a:t>
            </a:r>
            <a:r>
              <a:rPr lang="en-US" altLang="ko-KR" sz="1400" b="1" dirty="0" err="1"/>
              <a:t>p.width</a:t>
            </a:r>
            <a:r>
              <a:rPr lang="en-US" altLang="ko-KR" sz="1400" b="1" dirty="0"/>
              <a:t>*</a:t>
            </a:r>
            <a:r>
              <a:rPr lang="en-US" altLang="ko-KR" sz="1400" b="1" dirty="0" err="1"/>
              <a:t>p.height</a:t>
            </a:r>
            <a:r>
              <a:rPr lang="en-US" altLang="ko-KR" sz="1400" b="1" dirty="0"/>
              <a:t>) return true;</a:t>
            </a:r>
          </a:p>
          <a:p>
            <a:pPr defTabSz="180000"/>
            <a:r>
              <a:rPr lang="en-US" altLang="ko-KR" sz="1400" b="1" dirty="0" smtClean="0"/>
              <a:t>		else </a:t>
            </a:r>
            <a:r>
              <a:rPr lang="en-US" altLang="ko-KR" sz="1400" b="1" dirty="0"/>
              <a:t>return false;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RectEx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(2,3); // </a:t>
            </a:r>
            <a:r>
              <a:rPr lang="ko-KR" altLang="en-US" sz="1400" dirty="0"/>
              <a:t>면적 </a:t>
            </a:r>
            <a:r>
              <a:rPr lang="en-US" altLang="ko-KR" sz="1400" dirty="0"/>
              <a:t>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b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(3,2); // </a:t>
            </a:r>
            <a:r>
              <a:rPr lang="ko-KR" altLang="en-US" sz="1400" dirty="0"/>
              <a:t>면적 </a:t>
            </a:r>
            <a:r>
              <a:rPr lang="en-US" altLang="ko-KR" sz="1400" dirty="0"/>
              <a:t>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 // </a:t>
            </a:r>
            <a:r>
              <a:rPr lang="ko-KR" altLang="en-US" sz="1400" dirty="0"/>
              <a:t>면적 </a:t>
            </a:r>
            <a:r>
              <a:rPr lang="en-US" altLang="ko-KR" sz="1400" dirty="0"/>
              <a:t>12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b.equals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23184" y="2757293"/>
            <a:ext cx="1779218" cy="504056"/>
          </a:xfrm>
          <a:prstGeom prst="wedgeRoundRectCallout">
            <a:avLst>
              <a:gd name="adj1" fmla="val -130434"/>
              <a:gd name="adj2" fmla="val 240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이 사각형과 객체 </a:t>
            </a:r>
            <a:r>
              <a:rPr lang="en-US" altLang="ko-KR" sz="1050" dirty="0">
                <a:solidFill>
                  <a:schemeClr val="tx1"/>
                </a:solidFill>
              </a:rPr>
              <a:t>p</a:t>
            </a:r>
            <a:r>
              <a:rPr lang="ko-KR" altLang="en-US" sz="1050" dirty="0">
                <a:solidFill>
                  <a:schemeClr val="tx1"/>
                </a:solidFill>
              </a:rPr>
              <a:t>의 면적 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56176" y="6399392"/>
            <a:ext cx="1372620" cy="307777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400" dirty="0"/>
              <a:t>a is equal to b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35747" y="5733256"/>
            <a:ext cx="1779218" cy="504056"/>
          </a:xfrm>
          <a:prstGeom prst="wedgeRoundRectCallout">
            <a:avLst>
              <a:gd name="adj1" fmla="val -66444"/>
              <a:gd name="adj2" fmla="val 80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</a:rPr>
              <a:t>a</a:t>
            </a:r>
            <a:r>
              <a:rPr lang="ko-KR" altLang="en-US" sz="1050" dirty="0">
                <a:solidFill>
                  <a:schemeClr val="tx1"/>
                </a:solidFill>
              </a:rPr>
              <a:t>와 </a:t>
            </a:r>
            <a:r>
              <a:rPr lang="en-US" altLang="ko-KR" sz="1050" dirty="0">
                <a:solidFill>
                  <a:schemeClr val="tx1"/>
                </a:solidFill>
              </a:rPr>
              <a:t>b</a:t>
            </a:r>
            <a:r>
              <a:rPr lang="ko-KR" altLang="en-US" sz="1050" dirty="0">
                <a:solidFill>
                  <a:schemeClr val="tx1"/>
                </a:solidFill>
              </a:rPr>
              <a:t>는 면적이 같으므로 </a:t>
            </a:r>
            <a:r>
              <a:rPr lang="en-US" altLang="ko-KR" sz="1050" dirty="0">
                <a:solidFill>
                  <a:schemeClr val="tx1"/>
                </a:solidFill>
              </a:rPr>
              <a:t>equals()</a:t>
            </a:r>
            <a:r>
              <a:rPr lang="ko-KR" altLang="en-US" sz="1050" dirty="0">
                <a:solidFill>
                  <a:schemeClr val="tx1"/>
                </a:solidFill>
              </a:rPr>
              <a:t>는 같다고 판단</a:t>
            </a:r>
          </a:p>
        </p:txBody>
      </p:sp>
    </p:spTree>
    <p:extLst>
      <p:ext uri="{BB962C8B-B14F-4D97-AF65-F5344CB8AC3E}">
        <p14:creationId xmlns:p14="http://schemas.microsoft.com/office/powerpoint/2010/main" val="182704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8" y="2493530"/>
            <a:ext cx="6109692" cy="39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 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동일한 이름의 클래스가 존재할 가능성 있음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 발생 가능성</a:t>
            </a:r>
            <a:endParaRPr lang="en-US" altLang="ko-KR" sz="1600" dirty="0" smtClean="0"/>
          </a:p>
          <a:p>
            <a:r>
              <a:rPr lang="en-US" altLang="ko-KR" sz="1600" dirty="0" smtClean="0"/>
              <a:t>	-&gt; </a:t>
            </a:r>
            <a:r>
              <a:rPr lang="ko-KR" altLang="en-US" sz="1600" dirty="0"/>
              <a:t>개발자가 서로 다른 디렉터리로 코드 </a:t>
            </a:r>
            <a:r>
              <a:rPr lang="ko-KR" altLang="en-US" sz="1600" dirty="0" smtClean="0"/>
              <a:t>관리하여 해결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91680" y="5949280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587518" y="5373216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자바의 기본 타입을 클래스화한</a:t>
            </a:r>
            <a:r>
              <a:rPr lang="en-US" altLang="ko-KR" sz="1800" dirty="0" smtClean="0"/>
              <a:t> 8</a:t>
            </a:r>
            <a:r>
              <a:rPr lang="ko-KR" altLang="en-US" sz="1800" dirty="0" smtClean="0"/>
              <a:t>개 클래스를 통칭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객체만 사용할 수 있는 컬렉션 등에 기본 타입의 값을 사용하기 위해 </a:t>
            </a:r>
            <a:r>
              <a:rPr lang="en-US" altLang="ko-KR" sz="1800" dirty="0" smtClean="0"/>
              <a:t>-&gt; Wrapper </a:t>
            </a:r>
            <a:r>
              <a:rPr lang="ko-KR" altLang="en-US" sz="1800" dirty="0" smtClean="0"/>
              <a:t>객체로 만들어 사용</a:t>
            </a: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556390" cy="80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클래스의 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객체로 생성하는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28930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new Integer(10);</a:t>
            </a:r>
          </a:p>
          <a:p>
            <a:r>
              <a:rPr lang="en-US" altLang="ko-KR" sz="1400" dirty="0" smtClean="0"/>
              <a:t>Character </a:t>
            </a:r>
            <a:r>
              <a:rPr lang="en-US" altLang="ko-KR" sz="1400" dirty="0"/>
              <a:t>c = new Character(</a:t>
            </a:r>
            <a:r>
              <a:rPr lang="en-US" altLang="ko-KR" sz="1400" dirty="0" smtClean="0"/>
              <a:t>'c</a:t>
            </a:r>
            <a:r>
              <a:rPr lang="en-US" altLang="ko-KR" sz="1400" dirty="0"/>
              <a:t>');</a:t>
            </a:r>
          </a:p>
          <a:p>
            <a:r>
              <a:rPr lang="en-US" altLang="ko-KR" sz="1400" dirty="0" smtClean="0"/>
              <a:t>Boolean </a:t>
            </a:r>
            <a:r>
              <a:rPr lang="en-US" altLang="ko-KR" sz="1400" dirty="0"/>
              <a:t>b = new Boolean(true);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2780928"/>
            <a:ext cx="2965877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Boolean b = new Boolean("</a:t>
            </a:r>
            <a:r>
              <a:rPr lang="en-US" altLang="ko-KR" sz="1400" dirty="0" smtClean="0"/>
              <a:t>false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new Integer("</a:t>
            </a:r>
            <a:r>
              <a:rPr lang="en-US" altLang="ko-KR" sz="1400" dirty="0" smtClean="0"/>
              <a:t>10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new Double("</a:t>
            </a:r>
            <a:r>
              <a:rPr lang="en-US" altLang="ko-KR" sz="1400" dirty="0" smtClean="0"/>
              <a:t>3.14</a:t>
            </a:r>
            <a:r>
              <a:rPr lang="en-US" altLang="ko-KR" sz="1400" dirty="0"/>
              <a:t>");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 사용하는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Wrapper</a:t>
            </a:r>
            <a:r>
              <a:rPr lang="ko-KR" altLang="en-US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이와 유사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30" y="2204864"/>
            <a:ext cx="7071892" cy="405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클래스의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Wrapper </a:t>
            </a:r>
            <a:r>
              <a:rPr lang="ko-KR" altLang="en-US" sz="2000" dirty="0" smtClean="0"/>
              <a:t>객체에 들어 있는 기본 타입 값 알아내기</a:t>
            </a:r>
            <a:endParaRPr lang="en-US" altLang="ko-KR" sz="20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문자열을 기본 타입으로 변환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기본 타입 </a:t>
            </a:r>
            <a:r>
              <a:rPr lang="ko-KR" altLang="en-US" sz="2000" dirty="0"/>
              <a:t>값</a:t>
            </a:r>
            <a:r>
              <a:rPr lang="ko-KR" altLang="en-US" sz="2000" dirty="0" smtClean="0"/>
              <a:t>을 문자열로 변환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2">
              <a:buNone/>
            </a:pP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772816"/>
            <a:ext cx="497875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Integer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new Integer(10);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ii = 10</a:t>
            </a:r>
          </a:p>
          <a:p>
            <a:r>
              <a:rPr lang="en-US" altLang="ko-KR" sz="1200" dirty="0"/>
              <a:t>Character c = new Character('c');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cc = 'c'</a:t>
            </a:r>
          </a:p>
          <a:p>
            <a:r>
              <a:rPr lang="en-US" altLang="ko-KR" sz="1200" dirty="0"/>
              <a:t>Boolean b = new Boolean(true);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bb = true</a:t>
            </a:r>
            <a:endParaRPr lang="en-US" altLang="ko-KR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02296" y="3501008"/>
            <a:ext cx="499207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d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3.141592</a:t>
            </a:r>
            <a:r>
              <a:rPr lang="en-US" altLang="ko-KR" sz="1200" dirty="0" smtClean="0"/>
              <a:t>"); 	// d </a:t>
            </a:r>
            <a:r>
              <a:rPr lang="en-US" altLang="ko-KR" sz="1200" dirty="0"/>
              <a:t>= 3.141592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4797152"/>
            <a:ext cx="6112571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3.141592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3.141592"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6269" y="1710883"/>
            <a:ext cx="5827939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WrapperEx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Character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Character.toLowerCase</a:t>
            </a:r>
            <a:r>
              <a:rPr lang="en-US" altLang="ko-KR" sz="1100" b="1" dirty="0"/>
              <a:t>('A')</a:t>
            </a:r>
            <a:r>
              <a:rPr lang="en-US" altLang="ko-KR" sz="1100" dirty="0"/>
              <a:t>); // 'A'</a:t>
            </a:r>
            <a:r>
              <a:rPr lang="ko-KR" altLang="en-US" sz="1100" dirty="0"/>
              <a:t>를 소문자로 변환</a:t>
            </a:r>
          </a:p>
          <a:p>
            <a:pPr defTabSz="180000"/>
            <a:r>
              <a:rPr lang="sv-SE" altLang="ko-KR" sz="1100" dirty="0" smtClean="0"/>
              <a:t>		char </a:t>
            </a:r>
            <a:r>
              <a:rPr lang="sv-SE" altLang="ko-KR" sz="1100" dirty="0"/>
              <a:t>c1='4', c2='F';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Character.isDigit</a:t>
            </a:r>
            <a:r>
              <a:rPr lang="en-US" altLang="ko-KR" sz="1100" b="1" dirty="0" smtClean="0"/>
              <a:t>(c1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c1</a:t>
            </a:r>
            <a:r>
              <a:rPr lang="ko-KR" altLang="en-US" sz="1100" dirty="0"/>
              <a:t>이 숫자이면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(c1 </a:t>
            </a:r>
            <a:r>
              <a:rPr lang="en-US" altLang="ko-KR" sz="1100" dirty="0"/>
              <a:t>+ "</a:t>
            </a:r>
            <a:r>
              <a:rPr lang="ko-KR" altLang="en-US" sz="1100" dirty="0"/>
              <a:t>는 숫자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Character.isAlphabetic</a:t>
            </a:r>
            <a:r>
              <a:rPr lang="en-US" altLang="ko-KR" sz="1100" b="1" dirty="0" smtClean="0"/>
              <a:t>(c2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c2</a:t>
            </a:r>
            <a:r>
              <a:rPr lang="ko-KR" altLang="en-US" sz="1100" dirty="0"/>
              <a:t>가 영문자이면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(c2 </a:t>
            </a:r>
            <a:r>
              <a:rPr lang="en-US" altLang="ko-KR" sz="1100" dirty="0"/>
              <a:t>+ "</a:t>
            </a:r>
            <a:r>
              <a:rPr lang="ko-KR" altLang="en-US" sz="1100" dirty="0"/>
              <a:t>는 영문자</a:t>
            </a:r>
            <a:r>
              <a:rPr lang="en-US" altLang="ko-KR" sz="1100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Integer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Integer.parseInt</a:t>
            </a:r>
            <a:r>
              <a:rPr lang="en-US" altLang="ko-KR" sz="1100" b="1" dirty="0"/>
              <a:t>("28")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 </a:t>
            </a:r>
            <a:r>
              <a:rPr lang="en-US" altLang="ko-KR" sz="1100" dirty="0"/>
              <a:t>"28"</a:t>
            </a:r>
            <a:r>
              <a:rPr lang="ko-KR" altLang="en-US" sz="1100" dirty="0"/>
              <a:t>을 </a:t>
            </a:r>
            <a:r>
              <a:rPr lang="en-US" altLang="ko-KR" sz="1100" dirty="0"/>
              <a:t>10</a:t>
            </a:r>
            <a:r>
              <a:rPr lang="ko-KR" altLang="en-US" sz="1100" dirty="0"/>
              <a:t>진수로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 </a:t>
            </a:r>
            <a:r>
              <a:rPr lang="en-US" altLang="ko-KR" sz="1100" dirty="0"/>
              <a:t>28</a:t>
            </a:r>
            <a:r>
              <a:rPr lang="ko-KR" altLang="en-US" sz="1100" dirty="0"/>
              <a:t>을 </a:t>
            </a:r>
            <a:r>
              <a:rPr lang="en-US" altLang="ko-KR" sz="1100" dirty="0"/>
              <a:t>2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Integer.toBinaryString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을 </a:t>
            </a:r>
            <a:r>
              <a:rPr lang="en-US" altLang="ko-KR" sz="1100" dirty="0"/>
              <a:t>16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Integer.bitCount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2</a:t>
            </a:r>
            <a:r>
              <a:rPr lang="ko-KR" altLang="en-US" sz="1100" dirty="0"/>
              <a:t>진수의 </a:t>
            </a:r>
            <a:r>
              <a:rPr lang="en-US" altLang="ko-KR" sz="1100" dirty="0"/>
              <a:t>1</a:t>
            </a:r>
            <a:r>
              <a:rPr lang="ko-KR" altLang="en-US" sz="1100" dirty="0"/>
              <a:t>의 개수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Integer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 = new Integer(28);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i.doubleValue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정수를 </a:t>
            </a:r>
            <a:r>
              <a:rPr lang="en-US" altLang="ko-KR" sz="1100" dirty="0"/>
              <a:t>double </a:t>
            </a:r>
            <a:r>
              <a:rPr lang="ko-KR" altLang="en-US" sz="1100" dirty="0"/>
              <a:t>값으로 변환</a:t>
            </a:r>
            <a:r>
              <a:rPr lang="en-US" altLang="ko-KR" sz="1100" dirty="0"/>
              <a:t>. 28.0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Double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Double </a:t>
            </a:r>
            <a:r>
              <a:rPr lang="en-US" altLang="ko-KR" sz="1100" b="1" dirty="0"/>
              <a:t>d = new Double(3.14);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d.toString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Double</a:t>
            </a:r>
            <a:r>
              <a:rPr lang="ko-KR" altLang="en-US" sz="1100" dirty="0"/>
              <a:t>을 문자열 </a:t>
            </a:r>
            <a:r>
              <a:rPr lang="en-US" altLang="ko-KR" sz="1100" dirty="0"/>
              <a:t>"3.14"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Double.parseDouble</a:t>
            </a:r>
            <a:r>
              <a:rPr lang="en-US" altLang="ko-KR" sz="1100" b="1" dirty="0"/>
              <a:t>("3.14")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실수 </a:t>
            </a:r>
            <a:r>
              <a:rPr lang="en-US" altLang="ko-KR" sz="1100" dirty="0"/>
              <a:t>3.14</a:t>
            </a:r>
            <a:r>
              <a:rPr lang="ko-KR" altLang="en-US" sz="1100" dirty="0"/>
              <a:t>로 변환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Boolean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boolean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b = (4&gt;3); </a:t>
            </a:r>
            <a:r>
              <a:rPr lang="en-US" altLang="ko-KR" sz="1100" dirty="0"/>
              <a:t>// b</a:t>
            </a:r>
            <a:r>
              <a:rPr lang="ko-KR" altLang="en-US" sz="1100" dirty="0"/>
              <a:t>는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Boolean.toString</a:t>
            </a:r>
            <a:r>
              <a:rPr lang="en-US" altLang="ko-KR" sz="1100" b="1" dirty="0" smtClean="0"/>
              <a:t>(b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true</a:t>
            </a:r>
            <a:r>
              <a:rPr lang="ko-KR" altLang="en-US" sz="1100" dirty="0"/>
              <a:t>를 문자열 </a:t>
            </a:r>
            <a:r>
              <a:rPr lang="en-US" altLang="ko-KR" sz="1100" dirty="0"/>
              <a:t>"true"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Boolean.parseBoolean</a:t>
            </a:r>
            <a:r>
              <a:rPr lang="en-US" altLang="ko-KR" sz="1100" b="1" dirty="0"/>
              <a:t>("false")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</a:t>
            </a:r>
            <a:r>
              <a:rPr lang="en-US" altLang="ko-KR" sz="1100" dirty="0"/>
              <a:t>false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10" y="1268760"/>
            <a:ext cx="7817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Wrapper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활용하는 예이다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프로그램의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0232" y="4219262"/>
            <a:ext cx="898003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ko-KR" altLang="en-US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false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62" y="2962436"/>
            <a:ext cx="5891258" cy="147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err="1" smtClean="0"/>
              <a:t>박싱</a:t>
            </a:r>
            <a:r>
              <a:rPr lang="en-US" altLang="ko-KR" sz="1800" dirty="0" smtClean="0"/>
              <a:t>(boxing)</a:t>
            </a:r>
          </a:p>
          <a:p>
            <a:pPr lvl="2"/>
            <a:r>
              <a:rPr lang="ko-KR" altLang="en-US" sz="1600" dirty="0" smtClean="0"/>
              <a:t>기본 타입의 값을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변환하는 것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언박싱</a:t>
            </a:r>
            <a:r>
              <a:rPr lang="en-US" altLang="ko-KR" sz="1800" dirty="0" smtClean="0"/>
              <a:t>(unboxing)</a:t>
            </a:r>
          </a:p>
          <a:p>
            <a:pPr lvl="2"/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객체에 들어 있는 기본 타입의 값을 빼내는 것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박싱의</a:t>
            </a:r>
            <a:r>
              <a:rPr lang="ko-KR" altLang="en-US" sz="1600" dirty="0" smtClean="0"/>
              <a:t> 반대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자동 </a:t>
            </a:r>
            <a:r>
              <a:rPr lang="ko-KR" altLang="en-US" sz="1800" dirty="0" err="1" smtClean="0"/>
              <a:t>박싱과</a:t>
            </a:r>
            <a:r>
              <a:rPr lang="ko-KR" altLang="en-US" sz="1800" dirty="0" smtClean="0"/>
              <a:t> 자동 </a:t>
            </a:r>
            <a:r>
              <a:rPr lang="ko-KR" altLang="en-US" sz="1800" dirty="0" err="1" smtClean="0"/>
              <a:t>언박싱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JDK 1.5</a:t>
            </a:r>
            <a:r>
              <a:rPr lang="ko-KR" altLang="en-US" sz="1600" dirty="0" smtClean="0"/>
              <a:t>부터 </a:t>
            </a:r>
            <a:r>
              <a:rPr lang="ko-KR" altLang="en-US" sz="1600" dirty="0" err="1" smtClean="0"/>
              <a:t>박싱과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언박싱은</a:t>
            </a:r>
            <a:r>
              <a:rPr lang="ko-KR" altLang="en-US" sz="1600" dirty="0" smtClean="0"/>
              <a:t> 자동으로 이루어지도록 </a:t>
            </a:r>
            <a:r>
              <a:rPr lang="ko-KR" altLang="en-US" sz="1600" dirty="0" err="1" smtClean="0"/>
              <a:t>컴파일됨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51727" y="5733256"/>
            <a:ext cx="62501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ten = 10</a:t>
            </a:r>
            <a:r>
              <a:rPr lang="en-US" altLang="ko-KR" sz="1400" dirty="0" smtClean="0"/>
              <a:t>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박싱</a:t>
            </a:r>
            <a:r>
              <a:rPr lang="en-US" altLang="ko-KR" sz="1400" dirty="0"/>
              <a:t>. Integer ten = new Integer(10);</a:t>
            </a:r>
            <a:r>
              <a:rPr lang="ko-KR" altLang="en-US" sz="1400" dirty="0"/>
              <a:t>과 동일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ten;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언박싱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ten.intValue</a:t>
            </a:r>
            <a:r>
              <a:rPr lang="en-US" altLang="ko-KR" sz="1400" dirty="0"/>
              <a:t>();</a:t>
            </a:r>
            <a:r>
              <a:rPr lang="ko-KR" altLang="en-US" sz="1400" dirty="0"/>
              <a:t>와 동일</a:t>
            </a:r>
          </a:p>
        </p:txBody>
      </p:sp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생성과 특징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문자열을 나타냄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처리됨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생성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27695" y="3140968"/>
            <a:ext cx="642942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8224292" cy="24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리터럴과 </a:t>
            </a:r>
            <a:r>
              <a:rPr lang="en-US" altLang="ko-KR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 내부에서 </a:t>
            </a:r>
            <a:r>
              <a:rPr lang="ko-KR" altLang="en-US" sz="1600" dirty="0" err="1" smtClean="0"/>
              <a:t>리터럴</a:t>
            </a:r>
            <a:r>
              <a:rPr lang="ko-KR" altLang="en-US" sz="1600" dirty="0" smtClean="0"/>
              <a:t> 테이블에 저장되고 관리됨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응용프로그램에서 공유됨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</a:t>
            </a:r>
            <a:r>
              <a:rPr lang="ko-KR" altLang="en-US" sz="1400" dirty="0" smtClean="0"/>
              <a:t> 사례</a:t>
            </a:r>
            <a:r>
              <a:rPr lang="en-US" altLang="ko-KR" sz="1400" dirty="0" smtClean="0"/>
              <a:t>) String s = "Hello"; 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으로 생성된 </a:t>
            </a:r>
            <a:r>
              <a:rPr lang="ko-KR" altLang="en-US" sz="1800" dirty="0" err="1" smtClean="0"/>
              <a:t>스트링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객체는 </a:t>
            </a:r>
            <a:r>
              <a:rPr lang="ko-KR" altLang="en-US" sz="1600" dirty="0" err="1" smtClean="0"/>
              <a:t>힙에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스트링은</a:t>
            </a:r>
            <a:r>
              <a:rPr lang="ko-KR" altLang="en-US" sz="1600" dirty="0" smtClean="0"/>
              <a:t> 공유되지 않음</a:t>
            </a:r>
            <a:endParaRPr lang="en-US" altLang="ko-KR" sz="1600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객체는 수정 불가능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스트링이든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을 생성했든 객체의 문자열 수정 불가능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비교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 비교할 때 반드시 </a:t>
            </a:r>
            <a:r>
              <a:rPr lang="en-US" altLang="ko-KR" sz="1800" dirty="0" smtClean="0"/>
              <a:t>equals()</a:t>
            </a:r>
            <a:r>
              <a:rPr lang="ko-KR" altLang="en-US" sz="1800" dirty="0" smtClean="0"/>
              <a:t>를 사용하여야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equals()</a:t>
            </a:r>
            <a:r>
              <a:rPr lang="ko-KR" altLang="en-US" sz="1600" dirty="0" smtClean="0"/>
              <a:t>는 내용을 비교하기 때문</a:t>
            </a:r>
            <a:endParaRPr lang="en-US" altLang="ko-KR" sz="1600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49691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s = new String("Hello");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스트링은</a:t>
            </a:r>
            <a:r>
              <a:rPr lang="ko-KR" altLang="en-US" sz="1400" dirty="0"/>
              <a:t> 수정 불가능</a:t>
            </a:r>
          </a:p>
          <a:p>
            <a:r>
              <a:rPr lang="en-US" altLang="ko-KR" sz="1400" dirty="0"/>
              <a:t>String t = </a:t>
            </a:r>
            <a:r>
              <a:rPr lang="en-US" altLang="ko-KR" sz="1400" dirty="0" err="1"/>
              <a:t>s.concat</a:t>
            </a:r>
            <a:r>
              <a:rPr lang="en-US" altLang="ko-KR" sz="1400" dirty="0"/>
              <a:t>("Java");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s</a:t>
            </a:r>
            <a:r>
              <a:rPr lang="ko-KR" altLang="en-US" sz="1400" dirty="0"/>
              <a:t>에 </a:t>
            </a:r>
            <a:r>
              <a:rPr lang="en-US" altLang="ko-KR" sz="1400" dirty="0"/>
              <a:t>"Java"</a:t>
            </a:r>
            <a:r>
              <a:rPr lang="ko-KR" altLang="en-US" sz="1400" dirty="0"/>
              <a:t>를 덧붙인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리턴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6" y="3140968"/>
            <a:ext cx="5087466" cy="117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6" y="1319632"/>
            <a:ext cx="6156481" cy="54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5" y="1484784"/>
            <a:ext cx="48045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개발자가 서로 다른 디렉터리로 코드 관리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4293096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8" name="직선 화살표 연결선 7"/>
          <p:cNvCxnSpPr>
            <a:stCxn id="40" idx="1"/>
          </p:cNvCxnSpPr>
          <p:nvPr/>
        </p:nvCxnSpPr>
        <p:spPr>
          <a:xfrm flipH="1" flipV="1">
            <a:off x="5004048" y="3356992"/>
            <a:ext cx="576064" cy="1197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004048" y="4707106"/>
            <a:ext cx="576064" cy="1242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비교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int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compareTo</a:t>
            </a:r>
            <a:r>
              <a:rPr lang="en-US" altLang="ko-KR" sz="1800" dirty="0" smtClean="0"/>
              <a:t>(String </a:t>
            </a:r>
            <a:r>
              <a:rPr lang="en-US" altLang="ko-KR" sz="1800" dirty="0" err="1" smtClean="0"/>
              <a:t>anotherString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문자열이 같으면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먼저 나오면 음수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나중에 나오면 양수 리턴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공백 제거</a:t>
            </a:r>
            <a:r>
              <a:rPr lang="en-US" altLang="ko-KR" sz="1800" dirty="0" smtClean="0"/>
              <a:t>, String trim()</a:t>
            </a:r>
          </a:p>
          <a:p>
            <a:pPr lvl="2"/>
            <a:r>
              <a:rPr lang="ko-KR" altLang="en-US" sz="1600" dirty="0" smtClean="0"/>
              <a:t>키보드나 파일로부터 </a:t>
            </a:r>
            <a:r>
              <a:rPr lang="ko-KR" altLang="en-US" sz="1600" dirty="0" err="1" smtClean="0"/>
              <a:t>스트링을</a:t>
            </a:r>
            <a:r>
              <a:rPr lang="ko-KR" altLang="en-US" sz="1600" dirty="0" smtClean="0"/>
              <a:t> 입력 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 공백이 끼는 경우가 많다</a:t>
            </a:r>
            <a:r>
              <a:rPr lang="en-US" altLang="ko-KR" sz="1600" dirty="0" smtClean="0"/>
              <a:t>. -&gt; trim()</a:t>
            </a:r>
            <a:r>
              <a:rPr lang="ko-KR" altLang="en-US" sz="1600" dirty="0" smtClean="0"/>
              <a:t>을 이용하면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뒤에 있는 공백 제거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6190" y="2689175"/>
            <a:ext cx="508805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res = </a:t>
            </a:r>
            <a:r>
              <a:rPr lang="en-US" altLang="ko-KR" sz="1400" dirty="0" err="1"/>
              <a:t>java.compareTo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if(res ==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  <a:endParaRPr lang="en-US" altLang="ko-KR" sz="14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716350" y="4201343"/>
            <a:ext cx="508789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08104" y="3049215"/>
            <a:ext cx="2592288" cy="432048"/>
          </a:xfrm>
          <a:prstGeom prst="wedgeRoundRectCallout">
            <a:avLst>
              <a:gd name="adj1" fmla="val -96310"/>
              <a:gd name="adj2" fmla="val 65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</a:rPr>
              <a:t>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</a:t>
            </a:r>
            <a:r>
              <a:rPr lang="en-US" altLang="ko-KR" sz="1100" dirty="0" smtClean="0">
                <a:solidFill>
                  <a:schemeClr val="tx1"/>
                </a:solidFill>
              </a:rPr>
              <a:t>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16190" y="5733256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a = " xyz\t";</a:t>
            </a:r>
          </a:p>
          <a:p>
            <a:r>
              <a:rPr lang="en-US" altLang="ko-KR" sz="1400" dirty="0"/>
              <a:t>String b = </a:t>
            </a:r>
            <a:r>
              <a:rPr lang="en-US" altLang="ko-KR" sz="1400" dirty="0" err="1"/>
              <a:t>a.trim</a:t>
            </a:r>
            <a:r>
              <a:rPr lang="en-US" altLang="ko-KR" sz="1400" dirty="0" smtClean="0"/>
              <a:t>();	 </a:t>
            </a:r>
            <a:r>
              <a:rPr lang="en-US" altLang="ko-KR" sz="1400" dirty="0"/>
              <a:t>// b = "xyz</a:t>
            </a:r>
            <a:r>
              <a:rPr lang="en-US" altLang="ko-KR" sz="1400" dirty="0" smtClean="0"/>
              <a:t>". </a:t>
            </a:r>
            <a:r>
              <a:rPr lang="ko-KR" altLang="en-US" sz="1400" dirty="0" smtClean="0"/>
              <a:t>빈 칸과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en-US" altLang="ko-KR" dirty="0"/>
              <a:t>String</a:t>
            </a:r>
            <a:r>
              <a:rPr lang="ko-KR" altLang="en-US" dirty="0"/>
              <a:t>을 활용하여 문자열 다루기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597666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StringEx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 = new String(" C#");</a:t>
            </a:r>
          </a:p>
          <a:p>
            <a:pPr defTabSz="180000"/>
            <a:r>
              <a:rPr lang="en-US" altLang="ko-KR" sz="1200" b="1" dirty="0" smtClean="0"/>
              <a:t>		String </a:t>
            </a:r>
            <a:r>
              <a:rPr lang="en-US" altLang="ko-KR" sz="1200" b="1" dirty="0"/>
              <a:t>b = new String(",C++ </a:t>
            </a:r>
            <a:r>
              <a:rPr lang="en-US" altLang="ko-KR" sz="1200" b="1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 </a:t>
            </a:r>
            <a:r>
              <a:rPr lang="en-US" altLang="ko-KR" sz="1200" dirty="0"/>
              <a:t>+ "</a:t>
            </a:r>
            <a:r>
              <a:rPr lang="ko-KR" altLang="en-US" sz="1200" dirty="0"/>
              <a:t>의 길이는 </a:t>
            </a:r>
            <a:r>
              <a:rPr lang="en-US" altLang="ko-KR" sz="1200" dirty="0"/>
              <a:t>" + </a:t>
            </a:r>
            <a:r>
              <a:rPr lang="en-US" altLang="ko-KR" sz="1200" b="1" dirty="0" err="1"/>
              <a:t>a.length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길이</a:t>
            </a:r>
            <a:r>
              <a:rPr lang="en-US" altLang="ko-KR" sz="1200" dirty="0"/>
              <a:t>(</a:t>
            </a:r>
            <a:r>
              <a:rPr lang="ko-KR" altLang="en-US" sz="1200" dirty="0"/>
              <a:t>문자 개수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a.contains</a:t>
            </a:r>
            <a:r>
              <a:rPr lang="en-US" altLang="ko-KR" sz="1200" b="1" dirty="0"/>
              <a:t>("#")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포함 </a:t>
            </a:r>
            <a:r>
              <a:rPr lang="ko-KR" altLang="en-US" sz="1200" dirty="0" smtClean="0"/>
              <a:t>관계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a.concat</a:t>
            </a:r>
            <a:r>
              <a:rPr lang="en-US" altLang="ko-KR" sz="1200" b="1" dirty="0"/>
              <a:t>(b);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연결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a.trim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앞 뒤의 공백 제거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a.replace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C#","Java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대치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s[] = </a:t>
            </a:r>
            <a:r>
              <a:rPr lang="en-US" altLang="ko-KR" sz="1200" b="1" dirty="0" err="1"/>
              <a:t>a.split</a:t>
            </a:r>
            <a:r>
              <a:rPr lang="en-US" altLang="ko-KR" sz="1200" b="1" dirty="0"/>
              <a:t>(",");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분리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i=0; i&lt;s.length; i++)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분리된 문자열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": " + s[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]);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a.substring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5</a:t>
            </a:r>
            <a:r>
              <a:rPr lang="ko-KR" altLang="en-US" sz="1200" dirty="0"/>
              <a:t>부터 끝까지 서브 </a:t>
            </a:r>
            <a:r>
              <a:rPr lang="ko-KR" altLang="en-US" sz="1200" dirty="0" err="1"/>
              <a:t>스트링</a:t>
            </a:r>
            <a:r>
              <a:rPr lang="ko-KR" altLang="en-US" sz="1200" dirty="0"/>
              <a:t>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char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a.charAt</a:t>
            </a:r>
            <a:r>
              <a:rPr lang="en-US" altLang="ko-KR" sz="1200" b="1" dirty="0"/>
              <a:t>(2);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2</a:t>
            </a:r>
            <a:r>
              <a:rPr lang="ko-KR" altLang="en-US" sz="1200" dirty="0"/>
              <a:t>의 문자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4849421"/>
            <a:ext cx="1660006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55976" y="1988840"/>
            <a:ext cx="504056" cy="216024"/>
          </a:xfrm>
          <a:prstGeom prst="wedgeRoundRectCallout">
            <a:avLst>
              <a:gd name="adj1" fmla="val -96310"/>
              <a:gd name="adj2" fmla="val 1093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80112" y="2492896"/>
            <a:ext cx="504056" cy="216024"/>
          </a:xfrm>
          <a:prstGeom prst="wedgeRoundRectCallout">
            <a:avLst>
              <a:gd name="adj1" fmla="val -156192"/>
              <a:gd name="adj2" fmla="val -98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true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286132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 C#, C++ 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463988" y="342900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"C#,C++"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8004" y="3972257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</a:t>
            </a:r>
            <a:r>
              <a:rPr lang="en-US" altLang="ko-KR" sz="1100" dirty="0" err="1">
                <a:solidFill>
                  <a:schemeClr val="tx1"/>
                </a:solidFill>
              </a:rPr>
              <a:t>Java,C</a:t>
            </a:r>
            <a:r>
              <a:rPr lang="en-US" altLang="ko-KR" sz="1100" dirty="0">
                <a:solidFill>
                  <a:schemeClr val="tx1"/>
                </a:solidFill>
              </a:rPr>
              <a:t>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47964" y="4439323"/>
            <a:ext cx="1224136" cy="412309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s[0] = "Java"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s[1] = "C++"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688124" y="5173230"/>
            <a:ext cx="977531" cy="281360"/>
          </a:xfrm>
          <a:prstGeom prst="wedgeRoundRectCallout">
            <a:avLst>
              <a:gd name="adj1" fmla="val -90916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a = "</a:t>
            </a:r>
            <a:r>
              <a:rPr lang="en-US" altLang="ko-KR" sz="1100" dirty="0">
                <a:solidFill>
                  <a:schemeClr val="tx1"/>
                </a:solidFill>
              </a:rPr>
              <a:t>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03693" y="5740642"/>
            <a:ext cx="372363" cy="281360"/>
          </a:xfrm>
          <a:prstGeom prst="wedgeRoundRectCallout">
            <a:avLst>
              <a:gd name="adj1" fmla="val -169593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가변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다루는 클래스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생성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/>
              <a:t>String </a:t>
            </a:r>
            <a:r>
              <a:rPr lang="ko-KR" altLang="en-US" sz="1800" dirty="0"/>
              <a:t>클래스와 달리 </a:t>
            </a:r>
            <a:r>
              <a:rPr lang="ko-KR" altLang="en-US" sz="1800" dirty="0" smtClean="0"/>
              <a:t>문자</a:t>
            </a:r>
            <a:r>
              <a:rPr lang="ko-KR" altLang="en-US" sz="1800" dirty="0"/>
              <a:t>열</a:t>
            </a:r>
            <a:r>
              <a:rPr lang="ko-KR" altLang="en-US" sz="1800" dirty="0" smtClean="0"/>
              <a:t> 변경 </a:t>
            </a:r>
            <a:r>
              <a:rPr lang="ko-KR" altLang="en-US" sz="1800" dirty="0"/>
              <a:t>가능</a:t>
            </a:r>
            <a:endParaRPr lang="en-US" altLang="ko-KR" sz="1800" dirty="0"/>
          </a:p>
          <a:p>
            <a:pPr lvl="2"/>
            <a:r>
              <a:rPr lang="ko-KR" altLang="en-US" sz="1600" dirty="0"/>
              <a:t>가변 크기의 버퍼를 가지고 있어 </a:t>
            </a:r>
            <a:r>
              <a:rPr lang="ko-KR" altLang="en-US" sz="1600" dirty="0" smtClean="0"/>
              <a:t>문자열 수정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문자열의 수정이 </a:t>
            </a:r>
            <a:r>
              <a:rPr lang="ko-KR" altLang="en-US" sz="1600" dirty="0"/>
              <a:t>많은 </a:t>
            </a:r>
            <a:r>
              <a:rPr lang="ko-KR" altLang="en-US" sz="1600" dirty="0" smtClean="0"/>
              <a:t>작업에 적합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조작 사례</a:t>
            </a:r>
            <a:endParaRPr lang="en-US" altLang="ko-KR" sz="1800" dirty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04864"/>
            <a:ext cx="57606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sb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("java");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4581128"/>
            <a:ext cx="57606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StringBuffer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("This</a:t>
            </a:r>
            <a:r>
              <a:rPr lang="en-US" altLang="ko-KR" sz="1400" dirty="0" smtClean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 is pencil.");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pencil."</a:t>
            </a:r>
          </a:p>
          <a:p>
            <a:r>
              <a:rPr lang="en-US" altLang="ko-KR" sz="1400" dirty="0" err="1"/>
              <a:t>sb.insert</a:t>
            </a:r>
            <a:r>
              <a:rPr lang="en-US" altLang="ko-KR" sz="1400" dirty="0"/>
              <a:t>(7, " my");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my pencil."</a:t>
            </a:r>
          </a:p>
          <a:p>
            <a:r>
              <a:rPr lang="en-US" altLang="ko-KR" sz="1400" dirty="0" err="1"/>
              <a:t>sb.replace</a:t>
            </a:r>
            <a:r>
              <a:rPr lang="en-US" altLang="ko-KR" sz="1400" dirty="0"/>
              <a:t>(8, 10, "your");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your pencil."</a:t>
            </a:r>
          </a:p>
          <a:p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"This is your pencil."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StringTokenizer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구분 문자를 기준으로 문자열을 분리하는 클래스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구분 문자</a:t>
            </a:r>
            <a:r>
              <a:rPr lang="en-US" altLang="ko-KR" sz="1600" dirty="0" smtClean="0"/>
              <a:t>(delimiter) : </a:t>
            </a:r>
            <a:r>
              <a:rPr lang="ko-KR" altLang="en-US" sz="1600" dirty="0"/>
              <a:t>문자열을 구분할 때 사용되는 </a:t>
            </a:r>
            <a:r>
              <a:rPr lang="ko-KR" altLang="en-US" sz="1600" dirty="0" smtClean="0"/>
              <a:t>문자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토큰</a:t>
            </a:r>
            <a:r>
              <a:rPr lang="en-US" altLang="ko-KR" sz="1600" dirty="0" smtClean="0"/>
              <a:t>(token) : </a:t>
            </a:r>
            <a:r>
              <a:rPr lang="ko-KR" altLang="en-US" sz="1600" dirty="0" smtClean="0"/>
              <a:t>구분 문자로 분리된 문자열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90" y="2438799"/>
            <a:ext cx="4770271" cy="269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76227" y="5499270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776227" y="6021557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160603" y="5527813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160603" y="5948742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name=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kitae</a:t>
            </a:r>
            <a:r>
              <a:rPr lang="en-US" altLang="ko-KR" sz="1100" dirty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136663" y="2193608"/>
            <a:ext cx="1286510" cy="288032"/>
          </a:xfrm>
          <a:prstGeom prst="wedgeRoundRectCallout">
            <a:avLst>
              <a:gd name="adj1" fmla="val -60072"/>
              <a:gd name="adj2" fmla="val 1857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StringTokenizer</a:t>
            </a:r>
            <a:r>
              <a:rPr lang="ko-KR" altLang="en-US" dirty="0" smtClean="0"/>
              <a:t>로 문자열 분리 사례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65" y="1340768"/>
            <a:ext cx="4352723" cy="37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49390" y="5382536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949390" y="5904823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333766" y="5411079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6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333766" y="5832008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825723" y="1844824"/>
            <a:ext cx="1274669" cy="504056"/>
          </a:xfrm>
          <a:prstGeom prst="wedgeRoundRectCallout">
            <a:avLst>
              <a:gd name="adj1" fmla="val -103346"/>
              <a:gd name="adj2" fmla="val -41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문자는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 err="1"/>
              <a:t>StringTokenizer</a:t>
            </a:r>
            <a:r>
              <a:rPr lang="ko-KR" altLang="en-US" dirty="0"/>
              <a:t>를 이용한 </a:t>
            </a:r>
            <a:r>
              <a:rPr lang="ko-KR" altLang="en-US" dirty="0" smtClean="0"/>
              <a:t>문자열분리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57606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query = "name=</a:t>
            </a:r>
            <a:r>
              <a:rPr lang="en-US" altLang="ko-KR" sz="1400" dirty="0" err="1"/>
              <a:t>kitae&amp;addr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seoul&amp;age</a:t>
            </a:r>
            <a:r>
              <a:rPr lang="en-US" altLang="ko-KR" sz="1400" dirty="0"/>
              <a:t>=21";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StringTokenizer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</a:t>
            </a:r>
            <a:r>
              <a:rPr lang="en-US" altLang="ko-KR" sz="1400" b="1" dirty="0" smtClean="0"/>
              <a:t>"&amp;");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</a:t>
            </a:r>
            <a:r>
              <a:rPr lang="en-US" altLang="ko-KR" sz="1400" b="1" dirty="0" err="1"/>
              <a:t>st.countTokens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분리된 토큰 개수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토큰 개수 </a:t>
            </a:r>
            <a:r>
              <a:rPr lang="en-US" altLang="ko-KR" sz="1400" dirty="0"/>
              <a:t>= " + 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while(</a:t>
            </a:r>
            <a:r>
              <a:rPr lang="en-US" altLang="ko-KR" sz="1400" b="1" dirty="0" err="1" smtClean="0"/>
              <a:t>st.hasMoreTokens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{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token = </a:t>
            </a:r>
            <a:r>
              <a:rPr lang="en-US" altLang="ko-KR" sz="1400" b="1" dirty="0" err="1"/>
              <a:t>st.nextToken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 		// </a:t>
            </a:r>
            <a:r>
              <a:rPr lang="ko-KR" altLang="en-US" sz="1400" dirty="0" smtClean="0"/>
              <a:t>토큰 얻기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(token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ko-KR" altLang="en-US" sz="1400" dirty="0"/>
              <a:t>토큰 출력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285860"/>
            <a:ext cx="778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"name=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kitae&amp;addr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=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seoul&amp;age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=21"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'&amp;'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문자를 기준으로 분리하는 코드를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5301208"/>
            <a:ext cx="5760640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토큰 개수 </a:t>
            </a:r>
            <a:r>
              <a:rPr lang="en-US" altLang="ko-KR" sz="1400" dirty="0"/>
              <a:t>= 3</a:t>
            </a:r>
          </a:p>
          <a:p>
            <a:r>
              <a:rPr lang="en-US" altLang="ko-KR" sz="1400" dirty="0"/>
              <a:t>name=</a:t>
            </a:r>
            <a:r>
              <a:rPr lang="en-US" altLang="ko-KR" sz="1400" dirty="0" err="1"/>
              <a:t>kitae</a:t>
            </a:r>
            <a:endParaRPr lang="en-US" altLang="ko-KR" sz="1400" dirty="0"/>
          </a:p>
          <a:p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endParaRPr lang="en-US" altLang="ko-KR" sz="1400" dirty="0"/>
          </a:p>
          <a:p>
            <a:r>
              <a:rPr lang="en-US" altLang="ko-KR" sz="1400" dirty="0"/>
              <a:t>age=21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기본 산술 연산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제공하는 클래스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</a:t>
            </a:r>
            <a:r>
              <a:rPr lang="ko-KR" altLang="en-US" sz="1800" dirty="0" err="1" smtClean="0"/>
              <a:t>메소드는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으로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클래스 이름으로 호출 가능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Math.random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난수</a:t>
            </a:r>
            <a:r>
              <a:rPr lang="ko-KR" altLang="en-US" sz="1800" dirty="0" smtClean="0"/>
              <a:t> 발생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random()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보다 크거나 같고 </a:t>
            </a:r>
            <a:r>
              <a:rPr lang="en-US" altLang="ko-KR" sz="1600" dirty="0" smtClean="0"/>
              <a:t>1.0</a:t>
            </a:r>
            <a:r>
              <a:rPr lang="ko-KR" altLang="en-US" sz="1600" dirty="0" smtClean="0"/>
              <a:t>보다 작은 실수 </a:t>
            </a:r>
            <a:r>
              <a:rPr lang="ko-KR" altLang="en-US" sz="1600" dirty="0" err="1" smtClean="0"/>
              <a:t>난수</a:t>
            </a:r>
            <a:r>
              <a:rPr lang="ko-KR" altLang="en-US" sz="1600" dirty="0" smtClean="0"/>
              <a:t> 발생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1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까지의 랜덤 정수 </a:t>
            </a:r>
            <a:r>
              <a:rPr lang="en-US" altLang="ko-KR" sz="1600" dirty="0"/>
              <a:t>1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개를 발생시키는 코드 사례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java.util.Random</a:t>
            </a:r>
            <a:r>
              <a:rPr lang="en-US" altLang="ko-KR" sz="1800" dirty="0" smtClean="0">
                <a:solidFill>
                  <a:srgbClr val="0070C0"/>
                </a:solidFill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</a:rPr>
              <a:t>클래스를 이용하여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800" dirty="0" smtClean="0">
                <a:solidFill>
                  <a:srgbClr val="0070C0"/>
                </a:solidFill>
              </a:rPr>
              <a:t> 발생 가능</a:t>
            </a:r>
            <a:endParaRPr lang="en-US" altLang="ko-KR" sz="1800" dirty="0">
              <a:solidFill>
                <a:srgbClr val="0070C0"/>
              </a:solidFill>
            </a:endParaRPr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9263" y="3356992"/>
            <a:ext cx="625945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*100 + 1); // </a:t>
            </a:r>
            <a:r>
              <a:rPr lang="en-US" altLang="ko-KR" sz="1400" dirty="0" smtClean="0"/>
              <a:t>1~100</a:t>
            </a:r>
            <a:r>
              <a:rPr lang="ko-KR" altLang="en-US" sz="1400" dirty="0" smtClean="0"/>
              <a:t>까지의 랜덤 </a:t>
            </a:r>
            <a:r>
              <a:rPr lang="ko-KR" altLang="en-US" sz="1400" dirty="0"/>
              <a:t>정수 발생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599263" y="5373216"/>
            <a:ext cx="63285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Random r = new Random();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음수</a:t>
            </a:r>
            <a:r>
              <a:rPr lang="en-US" altLang="ko-KR" sz="1400" dirty="0"/>
              <a:t>, </a:t>
            </a:r>
            <a:r>
              <a:rPr lang="ko-KR" altLang="en-US" sz="1400" dirty="0"/>
              <a:t>양수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 포함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자바의 정수 </a:t>
            </a:r>
            <a:r>
              <a:rPr lang="ko-KR" altLang="en-US" sz="1400" dirty="0" smtClean="0"/>
              <a:t>범위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(100); // 0</a:t>
            </a:r>
            <a:r>
              <a:rPr lang="ko-KR" altLang="en-US" sz="1400" dirty="0"/>
              <a:t>에서 </a:t>
            </a:r>
            <a:r>
              <a:rPr lang="en-US" altLang="ko-KR" sz="1400" dirty="0"/>
              <a:t>99 </a:t>
            </a:r>
            <a:r>
              <a:rPr lang="ko-KR" altLang="en-US" sz="1400" dirty="0"/>
              <a:t>사이</a:t>
            </a:r>
            <a:r>
              <a:rPr lang="en-US" altLang="ko-KR" sz="1400" dirty="0"/>
              <a:t>(0</a:t>
            </a:r>
            <a:r>
              <a:rPr lang="ko-KR" altLang="en-US" sz="1400" dirty="0"/>
              <a:t>과 </a:t>
            </a:r>
            <a:r>
              <a:rPr lang="en-US" altLang="ko-KR" sz="1400" dirty="0"/>
              <a:t>99 </a:t>
            </a:r>
            <a:r>
              <a:rPr lang="ko-KR" altLang="en-US" sz="1400" dirty="0"/>
              <a:t>포함</a:t>
            </a:r>
            <a:r>
              <a:rPr lang="en-US" altLang="ko-KR" sz="1400" dirty="0"/>
              <a:t>)</a:t>
            </a:r>
            <a:r>
              <a:rPr lang="ko-KR" altLang="en-US" sz="1400" dirty="0"/>
              <a:t>의 정수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785926"/>
            <a:ext cx="626469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Math.abs</a:t>
            </a:r>
            <a:r>
              <a:rPr lang="en-US" altLang="ko-KR" sz="1400" b="1" dirty="0"/>
              <a:t>(-3.14)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// </a:t>
            </a:r>
            <a:r>
              <a:rPr lang="ko-KR" altLang="en-US" sz="1400" dirty="0"/>
              <a:t>절댓값 구하기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(9.0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// 9</a:t>
            </a:r>
            <a:r>
              <a:rPr lang="ko-KR" altLang="en-US" sz="1400" dirty="0" smtClean="0"/>
              <a:t>의 제곱근 </a:t>
            </a:r>
            <a:r>
              <a:rPr lang="en-US" altLang="ko-KR" sz="1400" dirty="0" smtClean="0"/>
              <a:t>= 3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	// e</a:t>
            </a:r>
            <a:r>
              <a:rPr lang="en-US" altLang="ko-KR" sz="1400" baseline="30000" dirty="0" smtClean="0"/>
              <a:t>2</a:t>
            </a:r>
            <a:endParaRPr lang="ko-KR" altLang="en-US" sz="1400" baseline="300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 smtClean="0"/>
              <a:t>반올림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i=0; i&lt;5; i++)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//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Math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활용 예를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보인다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069" y="4797151"/>
            <a:ext cx="626469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3.14</a:t>
            </a:r>
          </a:p>
          <a:p>
            <a:r>
              <a:rPr lang="en-US" altLang="ko-KR" sz="1400" dirty="0"/>
              <a:t>3.0</a:t>
            </a:r>
          </a:p>
          <a:p>
            <a:r>
              <a:rPr lang="en-US" altLang="ko-KR" sz="1400" dirty="0"/>
              <a:t>7.38905609893065</a:t>
            </a:r>
          </a:p>
          <a:p>
            <a:r>
              <a:rPr lang="en-US" altLang="ko-KR" sz="1400" dirty="0"/>
              <a:t>3</a:t>
            </a:r>
          </a:p>
          <a:p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14 44 21 36 17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</a:t>
            </a:r>
            <a:r>
              <a:rPr lang="en-US" altLang="ko-KR" dirty="0"/>
              <a:t>(</a:t>
            </a:r>
            <a:r>
              <a:rPr lang="en-US" altLang="ko-KR" dirty="0" smtClean="0"/>
              <a:t>package)</a:t>
            </a:r>
          </a:p>
          <a:p>
            <a:pPr lvl="1"/>
            <a:r>
              <a:rPr lang="ko-KR" altLang="en-US" dirty="0" smtClean="0"/>
              <a:t>서로 관련된 클래스와 인터페이스를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클래스 파일들을 묶어 놓은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한 개 이상의 패키지로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</a:t>
            </a:r>
            <a:r>
              <a:rPr lang="en-US" altLang="ko-KR" dirty="0"/>
              <a:t>jar </a:t>
            </a:r>
            <a:r>
              <a:rPr lang="ko-KR" altLang="en-US" dirty="0"/>
              <a:t>파일로 </a:t>
            </a:r>
            <a:r>
              <a:rPr lang="ko-KR" altLang="en-US" dirty="0" smtClean="0"/>
              <a:t>압축할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JDK</a:t>
            </a:r>
            <a:r>
              <a:rPr lang="ko-KR" altLang="en-US" dirty="0"/>
              <a:t>에서 제공하는 </a:t>
            </a:r>
            <a:r>
              <a:rPr lang="ko-KR" altLang="en-US" dirty="0" smtClean="0"/>
              <a:t>표준 패키지는 </a:t>
            </a:r>
            <a:r>
              <a:rPr lang="en-US" altLang="ko-KR" dirty="0"/>
              <a:t>rt.jar</a:t>
            </a:r>
            <a:r>
              <a:rPr lang="ko-KR" altLang="en-US" dirty="0" smtClean="0"/>
              <a:t>에 압축</a:t>
            </a:r>
            <a:endParaRPr lang="en-US" altLang="ko-KR" dirty="0" smtClean="0"/>
          </a:p>
          <a:p>
            <a:r>
              <a:rPr lang="ko-KR" altLang="en-US" dirty="0" smtClean="0"/>
              <a:t>클래스 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이름과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 이름으로 완성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283968" y="3861048"/>
            <a:ext cx="1872208" cy="2160240"/>
            <a:chOff x="4283968" y="3861048"/>
            <a:chExt cx="1872208" cy="2160240"/>
          </a:xfrm>
        </p:grpSpPr>
        <p:grpSp>
          <p:nvGrpSpPr>
            <p:cNvPr id="10" name="그룹 9"/>
            <p:cNvGrpSpPr/>
            <p:nvPr/>
          </p:nvGrpSpPr>
          <p:grpSpPr>
            <a:xfrm>
              <a:off x="4427984" y="4027052"/>
              <a:ext cx="1601721" cy="1837893"/>
              <a:chOff x="4427984" y="4027052"/>
              <a:chExt cx="1601721" cy="183789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427984" y="4842788"/>
                <a:ext cx="1601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 smtClean="0"/>
                  <a:t>java.awt.Color</a:t>
                </a:r>
                <a:endParaRPr lang="ko-KR" altLang="en-US" b="1" dirty="0"/>
              </a:p>
            </p:txBody>
          </p:sp>
          <p:sp>
            <p:nvSpPr>
              <p:cNvPr id="6" name="오른쪽 중괄호 5"/>
              <p:cNvSpPr/>
              <p:nvPr/>
            </p:nvSpPr>
            <p:spPr>
              <a:xfrm rot="5400000">
                <a:off x="4832863" y="5009413"/>
                <a:ext cx="285752" cy="809758"/>
              </a:xfrm>
              <a:prstGeom prst="rightBrace">
                <a:avLst>
                  <a:gd name="adj1" fmla="val 47892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오른쪽 중괄호 6"/>
              <p:cNvSpPr/>
              <p:nvPr/>
            </p:nvSpPr>
            <p:spPr>
              <a:xfrm rot="16200000">
                <a:off x="4977164" y="4079294"/>
                <a:ext cx="285752" cy="1241236"/>
              </a:xfrm>
              <a:prstGeom prst="rightBrace">
                <a:avLst>
                  <a:gd name="adj1" fmla="val 47892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70860" y="4027052"/>
                <a:ext cx="13244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클래스의 이름</a:t>
                </a:r>
                <a:endParaRPr lang="en-US" altLang="ko-KR" sz="1400" dirty="0" smtClean="0"/>
              </a:p>
              <a:p>
                <a:pPr algn="ctr"/>
                <a:r>
                  <a:rPr lang="en-US" altLang="ko-KR" sz="1400" dirty="0" smtClean="0"/>
                  <a:t>(</a:t>
                </a:r>
                <a:r>
                  <a:rPr lang="ko-KR" altLang="en-US" sz="1400" dirty="0" smtClean="0"/>
                  <a:t>경로명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661553" y="555716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 smtClean="0"/>
                  <a:t>패키지명</a:t>
                </a:r>
                <a:endParaRPr lang="ko-KR" altLang="en-US" sz="1400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4283968" y="3861048"/>
              <a:ext cx="1872208" cy="2160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34" y="1450429"/>
            <a:ext cx="570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표준 패키지와 클래스 경로명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18751" y="388295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java.awt.Color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623630" y="4049577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767931" y="3119458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61627" y="306721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52320" y="459733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246162" y="3263153"/>
            <a:ext cx="1008112" cy="3158929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58260" y="6381328"/>
            <a:ext cx="161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java.awt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6282" y="2564904"/>
            <a:ext cx="2510590" cy="288032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641068" y="5373216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84522" y="6350072"/>
            <a:ext cx="2121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java.awt </a:t>
            </a:r>
            <a:r>
              <a:rPr lang="ko-KR" altLang="en-US" sz="1600" smtClean="0"/>
              <a:t>패키지에 속한 클래스</a:t>
            </a:r>
            <a:endParaRPr lang="ko-KR" altLang="en-US" sz="160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550418" y="4067618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1713" y="2258437"/>
            <a:ext cx="532890" cy="306467"/>
          </a:xfrm>
          <a:prstGeom prst="wedgeRoundRectCallout">
            <a:avLst>
              <a:gd name="adj1" fmla="val 152426"/>
              <a:gd name="adj2" fmla="val 190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rt.jar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1871208" y="2708920"/>
            <a:ext cx="338458" cy="2880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79712" y="3132090"/>
            <a:ext cx="338458" cy="2880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소스에 클래스 이름의 완전 경로명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필요한 클래스만 </a:t>
            </a:r>
            <a:r>
              <a:rPr lang="en-US" altLang="ko-KR" dirty="0" smtClean="0"/>
              <a:t>import</a:t>
            </a:r>
          </a:p>
          <a:p>
            <a:pPr lvl="2"/>
            <a:r>
              <a:rPr lang="ko-KR" altLang="en-US" dirty="0" smtClean="0"/>
              <a:t>소스 시작 부분에 클래스의 경로명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 smtClean="0"/>
              <a:t>import </a:t>
            </a:r>
            <a:r>
              <a:rPr lang="ko-KR" altLang="en-US" b="1" dirty="0" smtClean="0"/>
              <a:t>패키지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클래스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소스에는 클래스 명만 명시하면 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패키지 전체를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2"/>
            <a:r>
              <a:rPr lang="ko-KR" altLang="en-US" dirty="0"/>
              <a:t>소스 시작 부분에 </a:t>
            </a:r>
            <a:r>
              <a:rPr lang="ko-KR" altLang="en-US" dirty="0" smtClean="0"/>
              <a:t>패키지의 경로명</a:t>
            </a:r>
            <a:r>
              <a:rPr lang="en-US" altLang="ko-KR" dirty="0" smtClean="0"/>
              <a:t>.*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/>
              <a:t>import </a:t>
            </a:r>
            <a:r>
              <a:rPr lang="ko-KR" altLang="en-US" b="1" dirty="0"/>
              <a:t>패키지</a:t>
            </a:r>
            <a:r>
              <a:rPr lang="en-US" altLang="ko-KR" b="1" dirty="0" smtClean="0"/>
              <a:t>.*</a:t>
            </a:r>
            <a:endParaRPr lang="en-US" altLang="ko-KR" dirty="0" smtClean="0"/>
          </a:p>
          <a:p>
            <a:pPr lvl="2"/>
            <a:r>
              <a:rPr lang="ko-KR" altLang="en-US" dirty="0"/>
              <a:t>소스에는 클래스 명만 명시하면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클래스만을 지정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하위 패키지의 클래스는 포함하지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412776"/>
            <a:ext cx="365519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2852936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4365104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03897" y="2204864"/>
            <a:ext cx="505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499992" y="3212976"/>
            <a:ext cx="80930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99992" y="4653136"/>
            <a:ext cx="8093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 파일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이 저장되는 위치는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smtClean="0"/>
              <a:t>클래스나 인터페이스가 </a:t>
            </a:r>
            <a:r>
              <a:rPr lang="ko-KR" altLang="en-US" sz="1600" dirty="0" err="1" smtClean="0"/>
              <a:t>컴파일되면</a:t>
            </a:r>
            <a:r>
              <a:rPr lang="ko-KR" altLang="en-US" sz="1600" dirty="0" smtClean="0"/>
              <a:t> 클래스 파일</a:t>
            </a:r>
            <a:r>
              <a:rPr lang="en-US" altLang="ko-KR" sz="1600" dirty="0" smtClean="0"/>
              <a:t>(.class)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파일은 패키지로 선언된 디렉터리에 저장</a:t>
            </a:r>
            <a:endParaRPr lang="en-US" altLang="ko-KR" sz="1600" dirty="0" smtClean="0"/>
          </a:p>
          <a:p>
            <a:r>
              <a:rPr lang="ko-KR" altLang="en-US" sz="1800" dirty="0"/>
              <a:t>패키지 </a:t>
            </a:r>
            <a:r>
              <a:rPr lang="ko-KR" altLang="en-US" sz="1800" dirty="0" smtClean="0"/>
              <a:t>선언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소스 파일의 맨 앞에 컴파일 후 저장될 패키지 지정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package </a:t>
            </a:r>
            <a:r>
              <a:rPr lang="ko-KR" altLang="en-US" sz="1400" dirty="0" err="1" smtClean="0"/>
              <a:t>패키지명</a:t>
            </a:r>
            <a:r>
              <a:rPr lang="en-US" altLang="ko-KR" sz="1400" dirty="0" smtClean="0"/>
              <a:t>;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92532" y="3352956"/>
            <a:ext cx="589183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package UI;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Tools</a:t>
            </a:r>
            <a:r>
              <a:rPr lang="ko-KR" altLang="en-US" sz="1200" dirty="0" smtClean="0"/>
              <a:t>를 </a:t>
            </a:r>
            <a:r>
              <a:rPr lang="ko-KR" altLang="en-US" sz="1200" dirty="0" err="1"/>
              <a:t>컴파일하여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패키지</a:t>
            </a:r>
            <a:r>
              <a:rPr lang="en-US" altLang="ko-KR" sz="1200" dirty="0"/>
              <a:t>(UI </a:t>
            </a:r>
            <a:r>
              <a:rPr lang="ko-KR" altLang="en-US" sz="1200" dirty="0" err="1"/>
              <a:t>디렉토리</a:t>
            </a:r>
            <a:r>
              <a:rPr lang="en-US" altLang="ko-KR" sz="1200" dirty="0"/>
              <a:t>)</a:t>
            </a:r>
            <a:r>
              <a:rPr lang="ko-KR" altLang="en-US" sz="1200" dirty="0"/>
              <a:t>에 저장할 </a:t>
            </a:r>
            <a:r>
              <a:rPr lang="ko-KR" altLang="en-US" sz="1200" dirty="0" smtClean="0"/>
              <a:t>것 지시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	.........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3528" y="4337546"/>
            <a:ext cx="1148130" cy="638473"/>
          </a:xfrm>
          <a:prstGeom prst="wedgeRoundRectCallout">
            <a:avLst>
              <a:gd name="adj1" fmla="val 103173"/>
              <a:gd name="adj2" fmla="val -983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Tools </a:t>
            </a:r>
            <a:r>
              <a:rPr lang="ko-KR" altLang="en-US" sz="1050" dirty="0" smtClean="0"/>
              <a:t>클래스의</a:t>
            </a:r>
            <a:endParaRPr lang="en-US" altLang="ko-KR" sz="1050" dirty="0" smtClean="0"/>
          </a:p>
          <a:p>
            <a:r>
              <a:rPr lang="ko-KR" altLang="en-US" sz="1050" dirty="0" smtClean="0"/>
              <a:t>경로명은</a:t>
            </a:r>
            <a:endParaRPr lang="en-US" altLang="ko-KR" sz="1050" dirty="0" smtClean="0"/>
          </a:p>
          <a:p>
            <a:r>
              <a:rPr lang="en-US" altLang="ko-KR" sz="1050" b="1" dirty="0" err="1" smtClean="0"/>
              <a:t>UI.Tools</a:t>
            </a:r>
            <a:r>
              <a:rPr lang="ko-KR" altLang="en-US" sz="1050" dirty="0" smtClean="0"/>
              <a:t>가 됨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1969429" y="4653136"/>
            <a:ext cx="589183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package Graphic;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Line </a:t>
            </a:r>
            <a:r>
              <a:rPr lang="ko-KR" altLang="en-US" sz="1200" dirty="0"/>
              <a:t>클래스를 </a:t>
            </a:r>
            <a:r>
              <a:rPr lang="en-US" altLang="ko-KR" sz="1200" dirty="0"/>
              <a:t>Graphic </a:t>
            </a:r>
            <a:r>
              <a:rPr lang="ko-KR" altLang="en-US" sz="1200" dirty="0"/>
              <a:t>패키지에 저장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/>
              <a:t>UI.Tools</a:t>
            </a:r>
            <a:r>
              <a:rPr lang="en-US" altLang="ko-KR" sz="1200" b="1" dirty="0" smtClean="0"/>
              <a:t>; // </a:t>
            </a:r>
            <a:r>
              <a:rPr lang="en-US" altLang="ko-KR" sz="1200" b="1" dirty="0" err="1" smtClean="0"/>
              <a:t>UI.Tools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클래스의 경로명 </a:t>
            </a:r>
            <a:r>
              <a:rPr lang="ko-KR" altLang="en-US" sz="1200" b="1" dirty="0" err="1" smtClean="0"/>
              <a:t>임포트</a:t>
            </a:r>
            <a:endParaRPr lang="en-US" altLang="ko-KR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Line extends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Tools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new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1452282" y="4661647"/>
            <a:ext cx="555836" cy="496095"/>
          </a:xfrm>
          <a:custGeom>
            <a:avLst/>
            <a:gdLst>
              <a:gd name="connsiteX0" fmla="*/ 0 w 555836"/>
              <a:gd name="connsiteY0" fmla="*/ 0 h 496095"/>
              <a:gd name="connsiteX1" fmla="*/ 555812 w 555836"/>
              <a:gd name="connsiteY1" fmla="*/ 493059 h 496095"/>
              <a:gd name="connsiteX2" fmla="*/ 17930 w 555836"/>
              <a:gd name="connsiteY2" fmla="*/ 170329 h 49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36" h="496095">
                <a:moveTo>
                  <a:pt x="0" y="0"/>
                </a:moveTo>
                <a:cubicBezTo>
                  <a:pt x="276412" y="232335"/>
                  <a:pt x="552824" y="464671"/>
                  <a:pt x="555812" y="493059"/>
                </a:cubicBezTo>
                <a:cubicBezTo>
                  <a:pt x="558800" y="521447"/>
                  <a:pt x="288365" y="345888"/>
                  <a:pt x="17930" y="17032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9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선언문이 없는 자바 소스 파일의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클래스나 인터페이스를 디폴트 패키지에 소속시킴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디렉터리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209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3045</TotalTime>
  <Words>1946</Words>
  <Application>Microsoft Office PowerPoint</Application>
  <PresentationFormat>화면 슬라이드 쇼(4:3)</PresentationFormat>
  <Paragraphs>749</Paragraphs>
  <Slides>47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가을</vt:lpstr>
      <vt:lpstr>PowerPoint 프레젠테이션</vt:lpstr>
      <vt:lpstr>학습 목표</vt:lpstr>
      <vt:lpstr>패키지 개념과 필요성</vt:lpstr>
      <vt:lpstr>개발자가 서로 다른 디렉터리로 코드 관리</vt:lpstr>
      <vt:lpstr>자바 패키지</vt:lpstr>
      <vt:lpstr>자바 표준 패키지와 클래스 경로명</vt:lpstr>
      <vt:lpstr>패키지 사용하기, import문</vt:lpstr>
      <vt:lpstr>패키지 만들기</vt:lpstr>
      <vt:lpstr>디폴트 패키지</vt:lpstr>
      <vt:lpstr>이클립스로 쉽게 패키지 만들기</vt:lpstr>
      <vt:lpstr>프로젝트 작성(프로젝트 이름 : PackageEx)</vt:lpstr>
      <vt:lpstr>패키지 lib 작성</vt:lpstr>
      <vt:lpstr>패키지 app 작성</vt:lpstr>
      <vt:lpstr>패키지 작성이 완료된 결과</vt:lpstr>
      <vt:lpstr>lib 패키지에 클래스 Calculator 만들기</vt:lpstr>
      <vt:lpstr>Calculator 소스 작성 후 수정</vt:lpstr>
      <vt:lpstr>app 패키지에 GoodCalc.java 작성 후 수정</vt:lpstr>
      <vt:lpstr>                                         실행을 위한                                         Run                                          Configurations                                         작성 </vt:lpstr>
      <vt:lpstr>프로젝트 PackageEx 실행</vt:lpstr>
      <vt:lpstr>JDK 표준 자바 패키지 구조 : rt.jar </vt:lpstr>
      <vt:lpstr>JDK의 주요 패키지</vt:lpstr>
      <vt:lpstr>Object 클래스</vt:lpstr>
      <vt:lpstr>객체 속성</vt:lpstr>
      <vt:lpstr>예제 6-1 : Object 클래스로 객체 속성 알아내기</vt:lpstr>
      <vt:lpstr>toString() 메소드, 객체를 문자열로 변환</vt:lpstr>
      <vt:lpstr>예제 6-2 : Point 클래스에 toString() 작성</vt:lpstr>
      <vt:lpstr>객체 비교(==)와 equals() 메소드</vt:lpstr>
      <vt:lpstr>예제 6-3 : Point 클래스의 equals() 작성</vt:lpstr>
      <vt:lpstr>예제 6-4 : Rect 클래스와 equals() 메소드 만들기 연습</vt:lpstr>
      <vt:lpstr>Wrapper 클래스</vt:lpstr>
      <vt:lpstr>Wrapper 클래스의 객체 생성</vt:lpstr>
      <vt:lpstr>주요 메소드</vt:lpstr>
      <vt:lpstr>Wrapper 클래스의 활용</vt:lpstr>
      <vt:lpstr>예제 6-5 : Wrapper 클래스 활용</vt:lpstr>
      <vt:lpstr>박싱과 언박싱</vt:lpstr>
      <vt:lpstr>String의 생성과 특징</vt:lpstr>
      <vt:lpstr>스트링 리터럴과 new String()</vt:lpstr>
      <vt:lpstr>스트링 객체의 주요 특징</vt:lpstr>
      <vt:lpstr>주요 메소드</vt:lpstr>
      <vt:lpstr>String 활용</vt:lpstr>
      <vt:lpstr>예제 6-6 : String을 활용하여 문자열 다루기</vt:lpstr>
      <vt:lpstr>StringBuffer 클래스</vt:lpstr>
      <vt:lpstr>StringTokenizer 클래스</vt:lpstr>
      <vt:lpstr>StringTokenizer로 문자열 분리 사례</vt:lpstr>
      <vt:lpstr>예제 6-7 : StringTokenizer를 이용한 문자열분리</vt:lpstr>
      <vt:lpstr>Math 클래스</vt:lpstr>
      <vt:lpstr>예제 6-8 : Math 클래스 활용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Kitae</cp:lastModifiedBy>
  <cp:revision>180</cp:revision>
  <dcterms:created xsi:type="dcterms:W3CDTF">2011-08-27T14:53:28Z</dcterms:created>
  <dcterms:modified xsi:type="dcterms:W3CDTF">2014-11-18T02:05:47Z</dcterms:modified>
</cp:coreProperties>
</file>